
<file path=[Content_Types].xml><?xml version="1.0" encoding="utf-8"?>
<Types xmlns="http://schemas.openxmlformats.org/package/2006/content-types">
  <Default Extension="xml" ContentType="application/xml"/>
  <Default Extension="jpeg" ContentType="image/jpeg"/>
  <Default Extension="JPG" ContentType="image/.jpg"/>
  <Default Extension="tiff" ContentType="image/tiff"/>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3"/>
  </p:sldMasterIdLst>
  <p:notesMasterIdLst>
    <p:notesMasterId r:id="rId5"/>
  </p:notesMasterIdLst>
  <p:sldIdLst>
    <p:sldId id="437" r:id="rId4"/>
    <p:sldId id="257" r:id="rId6"/>
    <p:sldId id="366" r:id="rId7"/>
    <p:sldId id="367" r:id="rId8"/>
    <p:sldId id="368" r:id="rId9"/>
    <p:sldId id="369" r:id="rId10"/>
    <p:sldId id="370" r:id="rId11"/>
    <p:sldId id="371" r:id="rId12"/>
    <p:sldId id="372" r:id="rId13"/>
    <p:sldId id="373" r:id="rId14"/>
    <p:sldId id="375" r:id="rId15"/>
    <p:sldId id="376" r:id="rId16"/>
    <p:sldId id="378" r:id="rId17"/>
    <p:sldId id="379" r:id="rId18"/>
    <p:sldId id="380" r:id="rId19"/>
    <p:sldId id="381" r:id="rId20"/>
    <p:sldId id="431" r:id="rId21"/>
    <p:sldId id="382" r:id="rId22"/>
    <p:sldId id="383" r:id="rId23"/>
    <p:sldId id="384" r:id="rId24"/>
    <p:sldId id="385" r:id="rId25"/>
    <p:sldId id="386" r:id="rId26"/>
    <p:sldId id="387" r:id="rId27"/>
    <p:sldId id="388" r:id="rId28"/>
    <p:sldId id="390" r:id="rId29"/>
    <p:sldId id="391" r:id="rId30"/>
    <p:sldId id="392" r:id="rId31"/>
    <p:sldId id="394" r:id="rId32"/>
    <p:sldId id="393" r:id="rId33"/>
    <p:sldId id="432" r:id="rId34"/>
    <p:sldId id="395" r:id="rId35"/>
    <p:sldId id="396" r:id="rId36"/>
    <p:sldId id="397" r:id="rId37"/>
    <p:sldId id="398" r:id="rId38"/>
    <p:sldId id="399" r:id="rId39"/>
    <p:sldId id="400" r:id="rId40"/>
    <p:sldId id="401" r:id="rId41"/>
    <p:sldId id="402" r:id="rId42"/>
    <p:sldId id="403" r:id="rId43"/>
    <p:sldId id="404" r:id="rId44"/>
    <p:sldId id="405" r:id="rId45"/>
    <p:sldId id="408" r:id="rId46"/>
    <p:sldId id="407" r:id="rId47"/>
    <p:sldId id="406" r:id="rId48"/>
    <p:sldId id="434" r:id="rId49"/>
    <p:sldId id="435" r:id="rId50"/>
    <p:sldId id="411" r:id="rId51"/>
    <p:sldId id="436" r:id="rId52"/>
    <p:sldId id="413" r:id="rId53"/>
    <p:sldId id="414" r:id="rId54"/>
    <p:sldId id="415" r:id="rId55"/>
    <p:sldId id="416" r:id="rId56"/>
    <p:sldId id="417" r:id="rId57"/>
    <p:sldId id="418" r:id="rId58"/>
    <p:sldId id="433" r:id="rId59"/>
    <p:sldId id="419" r:id="rId60"/>
    <p:sldId id="420" r:id="rId61"/>
    <p:sldId id="421" r:id="rId62"/>
    <p:sldId id="422" r:id="rId63"/>
    <p:sldId id="423" r:id="rId64"/>
    <p:sldId id="425" r:id="rId65"/>
    <p:sldId id="426" r:id="rId66"/>
    <p:sldId id="427" r:id="rId67"/>
    <p:sldId id="428" r:id="rId68"/>
    <p:sldId id="429" r:id="rId69"/>
    <p:sldId id="430" r:id="rId70"/>
    <p:sldId id="355"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Oline" initials="AO" lastIdx="4" clrIdx="0"/>
  <p:cmAuthor id="2" name="Ward Jardine" initials="WJ" lastIdx="6" clrIdx="1"/>
  <p:cmAuthor id="3" name="CD" initials="CD" lastIdx="13" clrIdx="2"/>
  <p:cmAuthor id="4" name="Microsoft Office User" initials="MOU" lastIdx="4"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B21"/>
    <a:srgbClr val="B11116"/>
    <a:srgbClr val="9116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90" autoAdjust="0"/>
    <p:restoredTop sz="92344" autoAdjust="0"/>
  </p:normalViewPr>
  <p:slideViewPr>
    <p:cSldViewPr snapToGrid="0" snapToObjects="1" showGuides="1">
      <p:cViewPr varScale="1">
        <p:scale>
          <a:sx n="114" d="100"/>
          <a:sy n="114" d="100"/>
        </p:scale>
        <p:origin x="72" y="1160"/>
      </p:cViewPr>
      <p:guideLst>
        <p:guide orient="horz" pos="2160"/>
        <p:guide pos="2880"/>
      </p:guideLst>
    </p:cSldViewPr>
  </p:slideViewPr>
  <p:outlineViewPr>
    <p:cViewPr>
      <p:scale>
        <a:sx n="33" d="100"/>
        <a:sy n="33" d="100"/>
      </p:scale>
      <p:origin x="0" y="56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8" Type="http://schemas.openxmlformats.org/officeDocument/2006/relationships/customXml" Target="../customXml/item3.xml"/><Relationship Id="rId77" Type="http://schemas.openxmlformats.org/officeDocument/2006/relationships/customXml" Target="../customXml/item2.xml"/><Relationship Id="rId76" Type="http://schemas.openxmlformats.org/officeDocument/2006/relationships/customXml" Target="../customXml/item1.xml"/><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C51AE-C483-2D4F-8F27-8D6A8821F4E1}"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C51AE-C483-2D4F-8F27-8D6A8821F4E1}"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C51AE-C483-2D4F-8F27-8D6A8821F4E1}"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C51AE-C483-2D4F-8F27-8D6A8821F4E1}"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panose="02020603050405020304" charset="0"/>
                <a:ea typeface="Times New Roman" panose="02020603050405020304" charset="0"/>
                <a:cs typeface="Times New Roman" panose="02020603050405020304" charset="0"/>
              </a:defRPr>
            </a:lvl1pPr>
          </a:lstStyle>
          <a:p>
            <a:r>
              <a:rPr lang="en-US" dirty="0"/>
              <a:t>Click to Edit Book Title</a:t>
            </a:r>
            <a:endParaRPr lang="en-US" dirty="0"/>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panose="02020603050405020304" charset="0"/>
                <a:ea typeface="Times New Roman" panose="02020603050405020304" charset="0"/>
                <a:cs typeface="Times New Roman" panose="02020603050405020304" charset="0"/>
              </a:defRPr>
            </a:lvl1pPr>
            <a:lvl2pPr marL="457200" indent="0" algn="ctr">
              <a:buNone/>
              <a:defRPr b="1" i="0">
                <a:latin typeface="Times New Roman" panose="02020603050405020304" charset="0"/>
                <a:ea typeface="Times New Roman" panose="02020603050405020304" charset="0"/>
                <a:cs typeface="Times New Roman" panose="02020603050405020304" charset="0"/>
              </a:defRPr>
            </a:lvl2pPr>
            <a:lvl3pPr marL="914400" indent="0" algn="ctr">
              <a:buNone/>
              <a:defRPr b="1" i="0">
                <a:latin typeface="Times New Roman" panose="02020603050405020304" charset="0"/>
                <a:ea typeface="Times New Roman" panose="02020603050405020304" charset="0"/>
                <a:cs typeface="Times New Roman" panose="02020603050405020304" charset="0"/>
              </a:defRPr>
            </a:lvl3pPr>
            <a:lvl4pPr marL="1371600" indent="0" algn="ctr">
              <a:buNone/>
              <a:defRPr b="1" i="0">
                <a:latin typeface="Times New Roman" panose="02020603050405020304" charset="0"/>
                <a:ea typeface="Times New Roman" panose="02020603050405020304" charset="0"/>
                <a:cs typeface="Times New Roman" panose="02020603050405020304" charset="0"/>
              </a:defRPr>
            </a:lvl4pPr>
            <a:lvl5pPr marL="1828800" indent="0" algn="ctr">
              <a:buNone/>
              <a:defRPr b="1" i="0">
                <a:latin typeface="Times New Roman" panose="02020603050405020304" charset="0"/>
                <a:ea typeface="Times New Roman" panose="02020603050405020304" charset="0"/>
                <a:cs typeface="Times New Roman" panose="02020603050405020304" charset="0"/>
              </a:defRPr>
            </a:lvl5pPr>
          </a:lstStyle>
          <a:p>
            <a:pPr lvl="0"/>
            <a:r>
              <a:rPr lang="en-US" dirty="0"/>
              <a:t>Third Edition</a:t>
            </a:r>
            <a:endParaRPr lang="en-US" dirty="0"/>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panose="02020603050405020304" charset="0"/>
                <a:ea typeface="Times New Roman" panose="02020603050405020304" charset="0"/>
                <a:cs typeface="Times New Roman" panose="02020603050405020304" charset="0"/>
              </a:defRPr>
            </a:lvl1pPr>
          </a:lstStyle>
          <a:p>
            <a:pPr lvl="0"/>
            <a:r>
              <a:rPr lang="en-US" dirty="0"/>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panose="02020603050405020304" charset="0"/>
                <a:ea typeface="Times New Roman" panose="02020603050405020304" charset="0"/>
                <a:cs typeface="Times New Roman" panose="02020603050405020304" charset="0"/>
              </a:defRPr>
            </a:lvl1pPr>
          </a:lstStyle>
          <a:p>
            <a:pPr lvl="0"/>
            <a:r>
              <a:rPr lang="en-US" dirty="0"/>
              <a:t>Chapter 1</a:t>
            </a:r>
            <a:endParaRPr lang="en-US" dirty="0"/>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panose="02020603050405020304" charset="0"/>
                <a:ea typeface="Times New Roman" panose="02020603050405020304" charset="0"/>
                <a:cs typeface="Times New Roman" panose="0202060305040502030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endParaRPr lang="en-US" dirty="0"/>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©2020 John Wiley &amp; Sons, Inc.</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1" i="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Section or Topic Heading</a:t>
            </a:r>
            <a:endParaRPr lang="en-US" dirty="0"/>
          </a:p>
        </p:txBody>
      </p:sp>
      <p:sp>
        <p:nvSpPr>
          <p:cNvPr id="6" name="Content Placeholder"/>
          <p:cNvSpPr>
            <a:spLocks noGrp="1"/>
          </p:cNvSpPr>
          <p:nvPr>
            <p:ph sz="quarter" idx="16"/>
          </p:nvPr>
        </p:nvSpPr>
        <p:spPr>
          <a:xfrm>
            <a:off x="304800" y="1752600"/>
            <a:ext cx="8534400" cy="4603750"/>
          </a:xfrm>
          <a:prstGeom prst="rect">
            <a:avLst/>
          </a:prstGeom>
        </p:spPr>
        <p:txBody>
          <a:bodyPr/>
          <a:lstStyle>
            <a:lvl1pPr marL="0" indent="0">
              <a:buNone/>
              <a:defRPr sz="2800" b="0" i="0">
                <a:latin typeface="Times New Roman" panose="02020603050405020304" charset="0"/>
                <a:ea typeface="Times New Roman" panose="02020603050405020304" charset="0"/>
                <a:cs typeface="Times New Roman" panose="02020603050405020304" charset="0"/>
              </a:defRPr>
            </a:lvl1pPr>
          </a:lstStyle>
          <a:p>
            <a:pPr lvl="0"/>
            <a:endParaRPr lang="en-US" dirty="0"/>
          </a:p>
        </p:txBody>
      </p:sp>
      <p:sp>
        <p:nvSpPr>
          <p:cNvPr id="3" name="Slide Number Placeholder"/>
          <p:cNvSpPr>
            <a:spLocks noGrp="1"/>
          </p:cNvSpPr>
          <p:nvPr>
            <p:ph type="sldNum" sz="quarter" idx="10"/>
          </p:nvPr>
        </p:nvSpPr>
        <p:spPr>
          <a:xfrm>
            <a:off x="6457950" y="6356350"/>
            <a:ext cx="2381250" cy="365125"/>
          </a:xfrm>
          <a:prstGeom prst="rect">
            <a:avLst/>
          </a:prstGeom>
        </p:spPr>
        <p:txBody>
          <a:bodyPr/>
          <a:lstStyle/>
          <a:p>
            <a:fld id="{67B19427-F580-D146-B60E-4CADEE75497F}" type="slidenum">
              <a:rPr lang="en-US" smtClean="0"/>
            </a:fld>
            <a:endParaRPr lang="en-US" dirty="0"/>
          </a:p>
        </p:txBody>
      </p:sp>
      <p:sp>
        <p:nvSpPr>
          <p:cNvPr id="7"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9" name="TextBox 8"/>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defRPr sz="2800" b="0" i="0" baseline="0">
                <a:latin typeface="Times New Roman" panose="02020603050405020304" charset="0"/>
                <a:ea typeface="Times New Roman" panose="02020603050405020304" charset="0"/>
                <a:cs typeface="Times New Roman" panose="02020603050405020304" charset="0"/>
              </a:defRPr>
            </a:lvl1pPr>
            <a:lvl2pPr marL="1143000" indent="-292735">
              <a:buClr>
                <a:schemeClr val="accent2"/>
              </a:buClr>
              <a:defRPr sz="2400" b="0" i="0" baseline="0">
                <a:latin typeface="Times New Roman" panose="02020603050405020304" charset="0"/>
                <a:ea typeface="Times New Roman" panose="02020603050405020304" charset="0"/>
                <a:cs typeface="Times New Roman" panose="02020603050405020304" charset="0"/>
              </a:defRPr>
            </a:lvl2pPr>
            <a:lvl3pPr marL="1143000" marR="0" indent="-292735" algn="l" defTabSz="914400" rtl="0" eaLnBrk="1" fontAlgn="auto" latinLnBrk="0" hangingPunct="1">
              <a:lnSpc>
                <a:spcPct val="90000"/>
              </a:lnSpc>
              <a:spcBef>
                <a:spcPts val="500"/>
              </a:spcBef>
              <a:spcAft>
                <a:spcPts val="0"/>
              </a:spcAft>
              <a:buClrTx/>
              <a:buSzTx/>
              <a:buFont typeface="Arial" panose="020B0604020202020204"/>
              <a:buChar char="•"/>
              <a:defRPr sz="2400" b="0" i="0">
                <a:solidFill>
                  <a:schemeClr val="accent2"/>
                </a:solidFill>
                <a:latin typeface="Times New Roman" panose="02020603050405020304" charset="0"/>
                <a:ea typeface="Times New Roman" panose="02020603050405020304" charset="0"/>
                <a:cs typeface="Times New Roman" panose="02020603050405020304" charset="0"/>
              </a:defRPr>
            </a:lvl3pPr>
          </a:lstStyle>
          <a:p>
            <a:pPr lvl="0"/>
            <a:r>
              <a:rPr lang="en-US" dirty="0"/>
              <a:t>1.1	This Is a Sample Outline for One-Column and Double-numbered</a:t>
            </a:r>
            <a:endParaRPr lang="en-US" dirty="0"/>
          </a:p>
          <a:p>
            <a:pPr lvl="1"/>
            <a:r>
              <a:rPr lang="en-US" dirty="0"/>
              <a:t>The H2 Level Does Not Have a Number</a:t>
            </a:r>
            <a:endParaRPr lang="en-US" dirty="0"/>
          </a:p>
          <a:p>
            <a:pPr lvl="2"/>
            <a:r>
              <a:rPr lang="en-US" dirty="0"/>
              <a:t>One of the Subheadings May Be a Special Feature </a:t>
            </a:r>
            <a:endParaRPr lang="en-US" dirty="0"/>
          </a:p>
          <a:p>
            <a:pPr lvl="0"/>
            <a:r>
              <a:rPr lang="en-US" dirty="0"/>
              <a:t>10.2	This Outline Has Two Levels</a:t>
            </a:r>
            <a:endParaRPr lang="en-US" dirty="0"/>
          </a:p>
          <a:p>
            <a:pPr lvl="1"/>
            <a:r>
              <a:rPr lang="en-US" dirty="0"/>
              <a:t>Outline Items Usually Have No Ending Punctuation</a:t>
            </a:r>
            <a:endParaRPr lang="en-US" dirty="0"/>
          </a:p>
          <a:p>
            <a:pPr lvl="2"/>
            <a:r>
              <a:rPr lang="en-US" dirty="0"/>
              <a:t>Special Feature </a:t>
            </a:r>
            <a:endParaRPr lang="en-US" dirty="0"/>
          </a:p>
        </p:txBody>
      </p:sp>
      <p:sp>
        <p:nvSpPr>
          <p:cNvPr id="4" name="Slide Number Placeholder 3"/>
          <p:cNvSpPr>
            <a:spLocks noGrp="1"/>
          </p:cNvSpPr>
          <p:nvPr>
            <p:ph type="sldNum"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3" name="Footer Placeholder 2"/>
          <p:cNvSpPr>
            <a:spLocks noGrp="1"/>
          </p:cNvSpPr>
          <p:nvPr>
            <p:ph type="ftr"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defRPr sz="2800" b="0" i="0" baseline="0">
                <a:latin typeface="Times New Roman" panose="02020603050405020304" charset="0"/>
                <a:ea typeface="Times New Roman" panose="02020603050405020304" charset="0"/>
                <a:cs typeface="Times New Roman" panose="02020603050405020304" charset="0"/>
              </a:defRPr>
            </a:lvl1pPr>
            <a:lvl2pPr marL="803275" indent="-282575">
              <a:buClr>
                <a:schemeClr val="accent2"/>
              </a:buClr>
              <a:defRPr sz="2400" b="0" i="0" baseline="0">
                <a:latin typeface="Times New Roman" panose="02020603050405020304" charset="0"/>
                <a:ea typeface="Times New Roman" panose="02020603050405020304" charset="0"/>
                <a:cs typeface="Times New Roman" panose="02020603050405020304" charset="0"/>
              </a:defRPr>
            </a:lvl2pPr>
            <a:lvl3pPr marL="803275" marR="0" indent="-282575" algn="l" defTabSz="914400" rtl="0" eaLnBrk="1" fontAlgn="auto" latinLnBrk="0" hangingPunct="1">
              <a:lnSpc>
                <a:spcPct val="90000"/>
              </a:lnSpc>
              <a:spcBef>
                <a:spcPts val="500"/>
              </a:spcBef>
              <a:spcAft>
                <a:spcPts val="0"/>
              </a:spcAft>
              <a:buClrTx/>
              <a:buSzTx/>
              <a:buFont typeface="Arial" panose="020B0604020202020204"/>
              <a:buChar char="•"/>
              <a:defRPr sz="2400" b="0" i="0">
                <a:solidFill>
                  <a:schemeClr val="accent2"/>
                </a:solidFill>
                <a:latin typeface="Times New Roman" panose="02020603050405020304" charset="0"/>
                <a:ea typeface="Times New Roman" panose="02020603050405020304" charset="0"/>
                <a:cs typeface="Times New Roman" panose="02020603050405020304" charset="0"/>
              </a:defRPr>
            </a:lvl3pPr>
          </a:lstStyle>
          <a:p>
            <a:pPr lvl="0"/>
            <a:r>
              <a:rPr lang="en-US" dirty="0"/>
              <a:t>This Is a Sample Outline with No Numbers and One-column</a:t>
            </a:r>
            <a:endParaRPr lang="en-US" dirty="0"/>
          </a:p>
          <a:p>
            <a:pPr lvl="1"/>
            <a:r>
              <a:rPr lang="en-US" dirty="0"/>
              <a:t>The H2 Level Does Not Have a Number</a:t>
            </a:r>
            <a:endParaRPr lang="en-US" dirty="0"/>
          </a:p>
          <a:p>
            <a:pPr lvl="2"/>
            <a:r>
              <a:rPr lang="en-US" dirty="0"/>
              <a:t>One of the Subheadings May Be a Special Feature  </a:t>
            </a:r>
            <a:endParaRPr lang="en-US" dirty="0"/>
          </a:p>
          <a:p>
            <a:pPr lvl="0"/>
            <a:r>
              <a:rPr lang="en-US" dirty="0"/>
              <a:t>This Outline Has Two Levels</a:t>
            </a:r>
            <a:endParaRPr lang="en-US" dirty="0"/>
          </a:p>
          <a:p>
            <a:pPr lvl="1"/>
            <a:r>
              <a:rPr lang="en-US" dirty="0"/>
              <a:t>Outline Items Usually Have No Ending Punctuation</a:t>
            </a:r>
            <a:endParaRPr lang="en-US" dirty="0"/>
          </a:p>
          <a:p>
            <a:pPr marL="803275" marR="0" lvl="2" indent="-282575" algn="l" defTabSz="914400" rtl="0" eaLnBrk="1" fontAlgn="auto" latinLnBrk="0" hangingPunct="1">
              <a:lnSpc>
                <a:spcPct val="90000"/>
              </a:lnSpc>
              <a:spcBef>
                <a:spcPts val="500"/>
              </a:spcBef>
              <a:spcAft>
                <a:spcPts val="0"/>
              </a:spcAft>
              <a:buClrTx/>
              <a:buSzTx/>
              <a:buFont typeface="Arial" panose="020B0604020202020204"/>
              <a:buChar char="•"/>
              <a:defRPr/>
            </a:pPr>
            <a:r>
              <a:rPr lang="en-US" dirty="0"/>
              <a:t>Special Feature</a:t>
            </a:r>
            <a:endParaRPr lang="en-US" dirty="0"/>
          </a:p>
        </p:txBody>
      </p:sp>
      <p:sp>
        <p:nvSpPr>
          <p:cNvPr id="3" name="Slide Number Placeholder 2"/>
          <p:cNvSpPr>
            <a:spLocks noGrp="1"/>
          </p:cNvSpPr>
          <p:nvPr>
            <p:ph type="sldNum"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4" name="Footer Placeholder 3"/>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panose="020B0604020202020204"/>
              <a:buNone/>
              <a:defRPr sz="2800" b="0" i="0" baseline="0">
                <a:latin typeface="Times New Roman" panose="02020603050405020304" charset="0"/>
                <a:ea typeface="Times New Roman" panose="02020603050405020304" charset="0"/>
                <a:cs typeface="Times New Roman" panose="02020603050405020304" charset="0"/>
              </a:defRPr>
            </a:lvl1pPr>
          </a:lstStyle>
          <a:p>
            <a:pPr lvl="0"/>
            <a:r>
              <a:rPr lang="en-US" dirty="0"/>
              <a:t>1.1	This Is a Sample Outline for Two-Column and Double-numbered</a:t>
            </a:r>
            <a:endParaRPr lang="en-US" dirty="0"/>
          </a:p>
          <a:p>
            <a:pPr lvl="0"/>
            <a:r>
              <a:rPr lang="en-US" dirty="0"/>
              <a:t>1.2	It is Two-column </a:t>
            </a:r>
            <a:endParaRPr lang="en-US" dirty="0"/>
          </a:p>
          <a:p>
            <a:pPr lvl="0"/>
            <a:r>
              <a:rPr lang="en-US" dirty="0"/>
              <a:t>1.3	This Outline Has No Sub-lists</a:t>
            </a:r>
            <a:endParaRPr lang="en-US" dirty="0"/>
          </a:p>
          <a:p>
            <a:pPr lvl="0"/>
            <a:r>
              <a:rPr lang="en-US" dirty="0"/>
              <a:t>1.4	This List Is Double-numbered</a:t>
            </a:r>
            <a:endParaRPr lang="en-US" dirty="0"/>
          </a:p>
          <a:p>
            <a:pPr lvl="0"/>
            <a:r>
              <a:rPr lang="en-US" dirty="0"/>
              <a:t>1.5	The Outline Slide Has a Footer</a:t>
            </a:r>
            <a:endParaRPr lang="en-US" dirty="0"/>
          </a:p>
          <a:p>
            <a:pPr lvl="0"/>
            <a:r>
              <a:rPr lang="en-US" dirty="0"/>
              <a:t>1.6	Outline Items Usually Have No Ending Punctuation</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1.7	Another Heading</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1.8	Another Heading</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1.10	Another Heading</a:t>
            </a:r>
            <a:endParaRPr lang="en-US" dirty="0"/>
          </a:p>
        </p:txBody>
      </p:sp>
      <p:sp>
        <p:nvSpPr>
          <p:cNvPr id="3" name="Slide Number Placeholder 2"/>
          <p:cNvSpPr>
            <a:spLocks noGrp="1"/>
          </p:cNvSpPr>
          <p:nvPr>
            <p:ph type="sldNum"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4" name="Footer Placeholder 3"/>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panose="020B0604020202020204"/>
              <a:buNone/>
              <a:defRPr sz="2800" b="0" i="0" baseline="0">
                <a:latin typeface="Times New Roman" panose="02020603050405020304" charset="0"/>
                <a:ea typeface="Times New Roman" panose="02020603050405020304" charset="0"/>
                <a:cs typeface="Times New Roman" panose="02020603050405020304" charset="0"/>
              </a:defRPr>
            </a:lvl1pPr>
          </a:lstStyle>
          <a:p>
            <a:pPr lvl="0"/>
            <a:r>
              <a:rPr lang="en-US" dirty="0"/>
              <a:t>1.1	This Is a Sample Outline for Two-Column (2 Boxes) and Double-numbered</a:t>
            </a:r>
            <a:endParaRPr lang="en-US" dirty="0"/>
          </a:p>
          <a:p>
            <a:pPr lvl="0"/>
            <a:r>
              <a:rPr lang="en-US" dirty="0"/>
              <a:t>1.2	It is Two-column </a:t>
            </a:r>
            <a:endParaRPr lang="en-US" dirty="0"/>
          </a:p>
          <a:p>
            <a:pPr lvl="0"/>
            <a:r>
              <a:rPr lang="en-US" dirty="0"/>
              <a:t>1.3	This Outline Has No Sub-lists</a:t>
            </a:r>
            <a:endParaRPr lang="en-US" dirty="0"/>
          </a:p>
          <a:p>
            <a:pPr lvl="0"/>
            <a:r>
              <a:rPr lang="en-US" dirty="0"/>
              <a:t>1.4	This List Is Double-numbered</a:t>
            </a:r>
            <a:endParaRPr lang="en-US" dirty="0"/>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panose="020B0604020202020204"/>
              <a:buNone/>
              <a:defRPr sz="2800" b="0" i="0" baseline="0">
                <a:latin typeface="Times New Roman" panose="02020603050405020304" charset="0"/>
                <a:ea typeface="Times New Roman" panose="02020603050405020304" charset="0"/>
                <a:cs typeface="Times New Roman" panose="02020603050405020304" charset="0"/>
              </a:defRPr>
            </a:lvl1pPr>
          </a:lstStyle>
          <a:p>
            <a:pPr lvl="0"/>
            <a:r>
              <a:rPr lang="en-US" dirty="0"/>
              <a:t>1.5	The Outline Slide Has a Footer</a:t>
            </a:r>
            <a:endParaRPr lang="en-US" dirty="0"/>
          </a:p>
          <a:p>
            <a:pPr lvl="0"/>
            <a:r>
              <a:rPr lang="en-US" dirty="0"/>
              <a:t>1.6	Outline Items Usually Have No Ending Punctuation</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1.7	Another Heading</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1.8	Another Heading</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1.9	Another Heading</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1.10	Another Heading</a:t>
            </a:r>
            <a:endParaRPr lang="en-US" dirty="0"/>
          </a:p>
        </p:txBody>
      </p:sp>
      <p:sp>
        <p:nvSpPr>
          <p:cNvPr id="3" name="Slide Number Placeholder 2"/>
          <p:cNvSpPr>
            <a:spLocks noGrp="1"/>
          </p:cNvSpPr>
          <p:nvPr>
            <p:ph type="sldNum"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4" name="Footer Placeholder 3"/>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7"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defRPr sz="2800" b="0" i="0" baseline="0">
                <a:latin typeface="Times New Roman" panose="02020603050405020304" charset="0"/>
                <a:ea typeface="Times New Roman" panose="02020603050405020304" charset="0"/>
                <a:cs typeface="Times New Roman" panose="02020603050405020304" charset="0"/>
              </a:defRPr>
            </a:lvl1pPr>
            <a:lvl2pPr marL="520700" indent="-508000">
              <a:spcBef>
                <a:spcPts val="2000"/>
              </a:spcBef>
              <a:buNone/>
              <a:defRPr sz="2800" b="0" i="0" baseline="0">
                <a:solidFill>
                  <a:schemeClr val="accent2"/>
                </a:solidFill>
                <a:latin typeface="Times New Roman" panose="02020603050405020304" charset="0"/>
                <a:ea typeface="Times New Roman" panose="02020603050405020304" charset="0"/>
                <a:cs typeface="Times New Roman" panose="02020603050405020304" charset="0"/>
              </a:defRPr>
            </a:lvl2pPr>
            <a:lvl3pPr marL="635000" marR="0" indent="-395605" algn="l" defTabSz="914400" rtl="0" eaLnBrk="1" fontAlgn="auto" latinLnBrk="0" hangingPunct="1">
              <a:lnSpc>
                <a:spcPct val="90000"/>
              </a:lnSpc>
              <a:spcBef>
                <a:spcPts val="1000"/>
              </a:spcBef>
              <a:spcAft>
                <a:spcPts val="0"/>
              </a:spcAft>
              <a:buClr>
                <a:schemeClr val="accent2"/>
              </a:buClr>
              <a:buSzTx/>
              <a:buFont typeface="+mj-lt"/>
              <a:buAutoNum type="arabicPeriod"/>
              <a:defRPr sz="2800" b="0" i="0">
                <a:solidFill>
                  <a:schemeClr val="tx1"/>
                </a:solidFill>
                <a:latin typeface="Times New Roman" panose="02020603050405020304" charset="0"/>
                <a:ea typeface="Times New Roman" panose="02020603050405020304" charset="0"/>
                <a:cs typeface="Times New Roman" panose="02020603050405020304" charset="0"/>
              </a:defRPr>
            </a:lvl3pPr>
          </a:lstStyle>
          <a:p>
            <a:pPr lvl="0"/>
            <a:r>
              <a:rPr lang="en-US" dirty="0"/>
              <a:t>This Is a Sample Outline with No Numbers</a:t>
            </a:r>
            <a:endParaRPr lang="en-US" dirty="0"/>
          </a:p>
          <a:p>
            <a:pPr lvl="1"/>
            <a:r>
              <a:rPr lang="en-US" dirty="0"/>
              <a:t>Learning Objective</a:t>
            </a:r>
            <a:endParaRPr lang="en-US" dirty="0"/>
          </a:p>
          <a:p>
            <a:pPr lvl="2"/>
            <a:r>
              <a:rPr lang="en-US" dirty="0"/>
              <a:t>Describe what racial &amp; ethnic group make up Latin America.</a:t>
            </a:r>
            <a:endParaRPr lang="en-US" dirty="0"/>
          </a:p>
          <a:p>
            <a:pPr lvl="2"/>
            <a:r>
              <a:rPr lang="en-US" dirty="0"/>
              <a:t>Explain Latin American agricultural systems.</a:t>
            </a:r>
            <a:endParaRPr lang="en-US" dirty="0"/>
          </a:p>
          <a:p>
            <a:pPr lvl="2"/>
            <a:r>
              <a:rPr lang="en-US" dirty="0"/>
              <a:t>Critically evaluate models of biodiversity conservation in the Latin American context.</a:t>
            </a:r>
            <a:endParaRPr lang="en-US" dirty="0"/>
          </a:p>
        </p:txBody>
      </p:sp>
      <p:sp>
        <p:nvSpPr>
          <p:cNvPr id="3" name="Slide Number Placeholder 2"/>
          <p:cNvSpPr>
            <a:spLocks noGrp="1"/>
          </p:cNvSpPr>
          <p:nvPr>
            <p:ph type="sldNum"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4" name="Footer Placeholder 3"/>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4000" b="1" i="0">
                <a:solidFill>
                  <a:srgbClr val="007787"/>
                </a:solidFill>
                <a:latin typeface="+mn-lt"/>
                <a:ea typeface="Calibri" panose="020F0502020204030204" pitchFamily="34" charset="0"/>
                <a:cs typeface="Calibri" panose="020F0502020204030204" pitchFamily="34" charset="0"/>
              </a:defRPr>
            </a:lvl1pPr>
          </a:lstStyle>
          <a:p>
            <a:endParaRPr lang="en-US" dirty="0"/>
          </a:p>
        </p:txBody>
      </p:sp>
      <p:sp>
        <p:nvSpPr>
          <p:cNvPr id="13" name="Contents"/>
          <p:cNvSpPr>
            <a:spLocks noGrp="1"/>
          </p:cNvSpPr>
          <p:nvPr>
            <p:ph sz="quarter" idx="10" hasCustomPrompt="1"/>
          </p:nvPr>
        </p:nvSpPr>
        <p:spPr>
          <a:xfrm>
            <a:off x="304800" y="1752600"/>
            <a:ext cx="8534400" cy="44958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04800" y="4648200"/>
            <a:ext cx="8531225" cy="1371600"/>
          </a:xfrm>
          <a:prstGeom prst="rect">
            <a:avLst/>
          </a:prstGeom>
        </p:spPr>
        <p:txBody>
          <a:bodyPr/>
          <a:lstStyle>
            <a:lvl1pPr>
              <a:buClr>
                <a:srgbClr val="B11116"/>
              </a:buClr>
              <a:defRPr/>
            </a:lvl1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Content Placeholder 4"/>
          <p:cNvSpPr>
            <a:spLocks noGrp="1"/>
          </p:cNvSpPr>
          <p:nvPr>
            <p:ph sz="quarter" idx="12"/>
          </p:nvPr>
        </p:nvSpPr>
        <p:spPr>
          <a:xfrm>
            <a:off x="381000" y="6419850"/>
            <a:ext cx="560388" cy="276225"/>
          </a:xfrm>
          <a:prstGeom prst="rect">
            <a:avLst/>
          </a:prstGeom>
        </p:spPr>
        <p:txBody>
          <a:bodyPr/>
          <a:lstStyle>
            <a:lvl1pPr marL="0" indent="0">
              <a:buNone/>
              <a:defRPr/>
            </a:lvl1pPr>
          </a:lstStyle>
          <a:p>
            <a:pPr lvl="0"/>
            <a:endParaRPr lang="en-US" dirty="0"/>
          </a:p>
        </p:txBody>
      </p:sp>
      <p:sp>
        <p:nvSpPr>
          <p:cNvPr id="8" name="TextBox 7"/>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4000" b="1" i="0">
                <a:solidFill>
                  <a:srgbClr val="007787"/>
                </a:solidFill>
                <a:latin typeface="+mn-lt"/>
                <a:ea typeface="Calibri" panose="020F0502020204030204" pitchFamily="34" charset="0"/>
                <a:cs typeface="Calibri" panose="020F0502020204030204" pitchFamily="34" charset="0"/>
              </a:defRPr>
            </a:lvl1pPr>
          </a:lstStyle>
          <a:p>
            <a:endParaRPr lang="en-US" dirty="0"/>
          </a:p>
        </p:txBody>
      </p:sp>
      <p:sp>
        <p:nvSpPr>
          <p:cNvPr id="13" name="Contents"/>
          <p:cNvSpPr>
            <a:spLocks noGrp="1"/>
          </p:cNvSpPr>
          <p:nvPr>
            <p:ph sz="quarter" idx="10" hasCustomPrompt="1"/>
          </p:nvPr>
        </p:nvSpPr>
        <p:spPr>
          <a:xfrm>
            <a:off x="304800" y="1752600"/>
            <a:ext cx="8534400" cy="44958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04800" y="2628900"/>
            <a:ext cx="8531225" cy="1371600"/>
          </a:xfrm>
          <a:prstGeom prst="rect">
            <a:avLst/>
          </a:prstGeom>
        </p:spPr>
        <p:txBody>
          <a:bodyPr/>
          <a:lstStyle>
            <a:lvl1pPr>
              <a:buClr>
                <a:srgbClr val="B11116"/>
              </a:buClr>
              <a:defRPr/>
            </a:lvl1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Box 7"/>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6" name="Content Placeholder 5"/>
          <p:cNvSpPr>
            <a:spLocks noGrp="1"/>
          </p:cNvSpPr>
          <p:nvPr>
            <p:ph sz="quarter" idx="13"/>
          </p:nvPr>
        </p:nvSpPr>
        <p:spPr>
          <a:xfrm>
            <a:off x="304800" y="4364038"/>
            <a:ext cx="8250238" cy="744537"/>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Content Placeholder 8"/>
          <p:cNvSpPr>
            <a:spLocks noGrp="1"/>
          </p:cNvSpPr>
          <p:nvPr>
            <p:ph sz="quarter" idx="14"/>
          </p:nvPr>
        </p:nvSpPr>
        <p:spPr>
          <a:xfrm>
            <a:off x="304800" y="5376863"/>
            <a:ext cx="8412163" cy="268287"/>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15"/>
          </p:nvPr>
        </p:nvSpPr>
        <p:spPr>
          <a:xfrm>
            <a:off x="381000" y="5888038"/>
            <a:ext cx="8763000" cy="303212"/>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5" name="Content Placeholder 14"/>
          <p:cNvSpPr>
            <a:spLocks noGrp="1"/>
          </p:cNvSpPr>
          <p:nvPr>
            <p:ph sz="quarter" idx="16"/>
          </p:nvPr>
        </p:nvSpPr>
        <p:spPr>
          <a:xfrm>
            <a:off x="393192" y="6423597"/>
            <a:ext cx="560388" cy="296862"/>
          </a:xfrm>
          <a:prstGeom prst="rect">
            <a:avLst/>
          </a:prstGeo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13" name="Contents"/>
          <p:cNvSpPr>
            <a:spLocks noGrp="1"/>
          </p:cNvSpPr>
          <p:nvPr>
            <p:ph sz="quarter" idx="10" hasCustomPrompt="1"/>
          </p:nvPr>
        </p:nvSpPr>
        <p:spPr>
          <a:xfrm>
            <a:off x="304800" y="1752600"/>
            <a:ext cx="8534400" cy="44958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5" name="Content Placeholder 4"/>
          <p:cNvSpPr>
            <a:spLocks noGrp="1"/>
          </p:cNvSpPr>
          <p:nvPr>
            <p:ph sz="quarter" idx="12"/>
          </p:nvPr>
        </p:nvSpPr>
        <p:spPr>
          <a:xfrm>
            <a:off x="304800" y="4523815"/>
            <a:ext cx="8530637" cy="1527361"/>
          </a:xfrm>
          <a:prstGeom prst="rect">
            <a:avLst/>
          </a:prstGeom>
        </p:spPr>
        <p:txBody>
          <a:bodyPr/>
          <a:lstStyle>
            <a:lvl1pPr marL="0" indent="0">
              <a:buNone/>
              <a:defRPr/>
            </a:lvl1pPr>
          </a:lstStyle>
          <a:p>
            <a:pPr lvl="0"/>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6725"/>
            <a:ext cx="9144000" cy="1285875"/>
          </a:xfrm>
          <a:prstGeom prst="rect">
            <a:avLst/>
          </a:prstGeom>
        </p:spPr>
      </p:pic>
      <p:sp>
        <p:nvSpPr>
          <p:cNvPr id="2" name="Title 1"/>
          <p:cNvSpPr>
            <a:spLocks noGrp="1"/>
          </p:cNvSpPr>
          <p:nvPr>
            <p:ph type="title"/>
          </p:nvPr>
        </p:nvSpPr>
        <p:spPr>
          <a:xfrm>
            <a:off x="2683524" y="844408"/>
            <a:ext cx="3623459" cy="550566"/>
          </a:xfrm>
          <a:prstGeom prst="rect">
            <a:avLst/>
          </a:prstGeom>
        </p:spPr>
        <p:txBody>
          <a:bodyPr>
            <a:normAutofit/>
          </a:bodyPr>
          <a:lstStyle>
            <a:lvl1pPr>
              <a:defRPr sz="4000" b="1" i="0">
                <a:solidFill>
                  <a:srgbClr val="007787"/>
                </a:solidFill>
                <a:latin typeface="+mn-lt"/>
                <a:ea typeface="Calibri" panose="020F0502020204030204" pitchFamily="34" charset="0"/>
                <a:cs typeface="Calibri" panose="020F0502020204030204" pitchFamily="34" charset="0"/>
              </a:defRPr>
            </a:lvl1pPr>
          </a:lstStyle>
          <a:p>
            <a:endParaRPr lang="en-US" dirty="0"/>
          </a:p>
        </p:txBody>
      </p:sp>
      <p:sp>
        <p:nvSpPr>
          <p:cNvPr id="9" name="Content Placeholder 8"/>
          <p:cNvSpPr>
            <a:spLocks noGrp="1"/>
          </p:cNvSpPr>
          <p:nvPr>
            <p:ph sz="quarter" idx="13"/>
          </p:nvPr>
        </p:nvSpPr>
        <p:spPr>
          <a:xfrm>
            <a:off x="304800" y="6385488"/>
            <a:ext cx="787691" cy="364645"/>
          </a:xfrm>
          <a:prstGeom prst="rect">
            <a:avLst/>
          </a:prstGeo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extBox 9"/>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4" name="Picture Placeholder 3"/>
          <p:cNvSpPr>
            <a:spLocks noGrp="1"/>
          </p:cNvSpPr>
          <p:nvPr>
            <p:ph type="pic" sz="quarter" idx="14"/>
          </p:nvPr>
        </p:nvSpPr>
        <p:spPr>
          <a:xfrm>
            <a:off x="6851650" y="3243263"/>
            <a:ext cx="1670050" cy="963612"/>
          </a:xfrm>
          <a:prstGeom prst="rect">
            <a:avLst/>
          </a:prstGeom>
        </p:spPr>
        <p:txBody>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Figur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1" i="0">
                <a:solidFill>
                  <a:srgbClr val="007787"/>
                </a:solidFill>
                <a:latin typeface="+mn-lt"/>
                <a:ea typeface="Calibri" panose="020F0502020204030204" pitchFamily="34" charset="0"/>
                <a:cs typeface="Calibri" panose="020F0502020204030204" pitchFamily="34" charset="0"/>
              </a:defRPr>
            </a:lvl1pPr>
          </a:lstStyle>
          <a:p>
            <a:endParaRPr lang="en-US" dirty="0"/>
          </a:p>
        </p:txBody>
      </p:sp>
      <p:sp>
        <p:nvSpPr>
          <p:cNvPr id="13" name="Contents"/>
          <p:cNvSpPr>
            <a:spLocks noGrp="1"/>
          </p:cNvSpPr>
          <p:nvPr>
            <p:ph sz="quarter" idx="10" hasCustomPrompt="1"/>
          </p:nvPr>
        </p:nvSpPr>
        <p:spPr>
          <a:xfrm>
            <a:off x="304800" y="1752600"/>
            <a:ext cx="8534400" cy="14478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1" name="TextBox 10"/>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6" name="Picture Placeholder 5"/>
          <p:cNvSpPr>
            <a:spLocks noGrp="1"/>
          </p:cNvSpPr>
          <p:nvPr>
            <p:ph type="pic" sz="quarter" idx="13"/>
          </p:nvPr>
        </p:nvSpPr>
        <p:spPr>
          <a:xfrm>
            <a:off x="381000" y="3276600"/>
            <a:ext cx="1752600" cy="838200"/>
          </a:xfrm>
          <a:prstGeom prst="rect">
            <a:avLst/>
          </a:prstGeom>
        </p:spPr>
        <p:txBody>
          <a:bodyPr/>
          <a:lstStyle/>
          <a:p>
            <a:endParaRPr lang="en-US"/>
          </a:p>
        </p:txBody>
      </p:sp>
      <p:sp>
        <p:nvSpPr>
          <p:cNvPr id="10" name="Picture Placeholder 9"/>
          <p:cNvSpPr>
            <a:spLocks noGrp="1"/>
          </p:cNvSpPr>
          <p:nvPr>
            <p:ph type="pic" sz="quarter" idx="14"/>
          </p:nvPr>
        </p:nvSpPr>
        <p:spPr>
          <a:xfrm>
            <a:off x="2438400" y="3276600"/>
            <a:ext cx="2141538" cy="838200"/>
          </a:xfrm>
          <a:prstGeom prst="rect">
            <a:avLst/>
          </a:prstGeom>
        </p:spPr>
        <p:txBody>
          <a:bodyPr/>
          <a:lstStyle/>
          <a:p>
            <a:endParaRPr lang="en-US"/>
          </a:p>
        </p:txBody>
      </p:sp>
      <p:sp>
        <p:nvSpPr>
          <p:cNvPr id="15" name="Table Placeholder 14"/>
          <p:cNvSpPr>
            <a:spLocks noGrp="1"/>
          </p:cNvSpPr>
          <p:nvPr>
            <p:ph type="tbl" sz="quarter" idx="15"/>
          </p:nvPr>
        </p:nvSpPr>
        <p:spPr>
          <a:xfrm>
            <a:off x="4953000" y="3352800"/>
            <a:ext cx="2209800" cy="838200"/>
          </a:xfrm>
          <a:prstGeom prst="rect">
            <a:avLst/>
          </a:prstGeom>
        </p:spPr>
        <p:txBody>
          <a:bodyPr/>
          <a:lstStyle/>
          <a:p>
            <a:endParaRPr lang="en-US"/>
          </a:p>
        </p:txBody>
      </p:sp>
      <p:sp>
        <p:nvSpPr>
          <p:cNvPr id="8" name="Contents"/>
          <p:cNvSpPr>
            <a:spLocks noGrp="1"/>
          </p:cNvSpPr>
          <p:nvPr>
            <p:ph sz="quarter" idx="11" hasCustomPrompt="1"/>
          </p:nvPr>
        </p:nvSpPr>
        <p:spPr>
          <a:xfrm>
            <a:off x="304800" y="4572000"/>
            <a:ext cx="8534400" cy="4572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9" name="Contents"/>
          <p:cNvSpPr>
            <a:spLocks noGrp="1"/>
          </p:cNvSpPr>
          <p:nvPr>
            <p:ph sz="quarter" idx="12" hasCustomPrompt="1"/>
          </p:nvPr>
        </p:nvSpPr>
        <p:spPr>
          <a:xfrm>
            <a:off x="304800" y="5181600"/>
            <a:ext cx="8534400" cy="9906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4" name="Picture Placeholder 3"/>
          <p:cNvSpPr>
            <a:spLocks noGrp="1"/>
          </p:cNvSpPr>
          <p:nvPr>
            <p:ph type="pic" sz="quarter" idx="16"/>
          </p:nvPr>
        </p:nvSpPr>
        <p:spPr>
          <a:xfrm>
            <a:off x="7391400" y="3429000"/>
            <a:ext cx="1524000" cy="838200"/>
          </a:xfrm>
          <a:prstGeom prst="rect">
            <a:avLst/>
          </a:prstGeom>
        </p:spPr>
        <p:txBody>
          <a:bodyPr/>
          <a:lstStyle/>
          <a:p>
            <a:endParaRPr lang="en-US"/>
          </a:p>
        </p:txBody>
      </p:sp>
      <p:sp>
        <p:nvSpPr>
          <p:cNvPr id="5" name="Content Placeholder 4"/>
          <p:cNvSpPr>
            <a:spLocks noGrp="1"/>
          </p:cNvSpPr>
          <p:nvPr>
            <p:ph sz="quarter" idx="17"/>
          </p:nvPr>
        </p:nvSpPr>
        <p:spPr>
          <a:xfrm>
            <a:off x="304800" y="5715000"/>
            <a:ext cx="8531225" cy="704850"/>
          </a:xfrm>
          <a:prstGeom prst="rect">
            <a:avLst/>
          </a:prstGeom>
        </p:spPr>
        <p:txBody>
          <a:bodyPr/>
          <a:lstStyle/>
          <a:p>
            <a:pPr lvl="0"/>
            <a:endParaRPr lang="en-US" dirty="0"/>
          </a:p>
        </p:txBody>
      </p:sp>
      <p:sp>
        <p:nvSpPr>
          <p:cNvPr id="14" name="Picture Placeholder 13"/>
          <p:cNvSpPr>
            <a:spLocks noGrp="1"/>
          </p:cNvSpPr>
          <p:nvPr>
            <p:ph type="pic" sz="quarter" idx="18"/>
          </p:nvPr>
        </p:nvSpPr>
        <p:spPr>
          <a:xfrm>
            <a:off x="6553199" y="3886200"/>
            <a:ext cx="1722457" cy="609600"/>
          </a:xfrm>
          <a:prstGeom prst="rect">
            <a:avLst/>
          </a:prstGeom>
        </p:spPr>
        <p:txBody>
          <a:bodyPr/>
          <a:lstStyle/>
          <a:p>
            <a:endParaRPr lang="en-US"/>
          </a:p>
        </p:txBody>
      </p:sp>
      <p:sp>
        <p:nvSpPr>
          <p:cNvPr id="16" name="Content Placeholder 4"/>
          <p:cNvSpPr>
            <a:spLocks noGrp="1"/>
          </p:cNvSpPr>
          <p:nvPr>
            <p:ph sz="quarter" idx="19"/>
          </p:nvPr>
        </p:nvSpPr>
        <p:spPr>
          <a:xfrm>
            <a:off x="381000" y="6419850"/>
            <a:ext cx="560388" cy="276225"/>
          </a:xfrm>
          <a:prstGeom prst="rect">
            <a:avLst/>
          </a:prstGeom>
        </p:spPr>
        <p:txBody>
          <a:bodyPr/>
          <a:lstStyle>
            <a:lvl1pPr marL="0" indent="0">
              <a:buNone/>
              <a:defRPr/>
            </a:lvl1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Times New Roman" panose="02020603050405020304" charset="0"/>
                <a:ea typeface="Times New Roman" panose="02020603050405020304" charset="0"/>
                <a:cs typeface="Times New Roman" panose="02020603050405020304" charset="0"/>
              </a:defRPr>
            </a:lvl1pPr>
          </a:lstStyle>
          <a:p>
            <a:pPr lvl="0"/>
            <a:r>
              <a:rPr lang="en-US" dirty="0"/>
              <a:t>Chapter 1</a:t>
            </a:r>
            <a:endParaRPr lang="en-US" dirty="0"/>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Times New Roman" panose="02020603050405020304" charset="0"/>
                <a:ea typeface="Times New Roman" panose="02020603050405020304" charset="0"/>
                <a:cs typeface="Times New Roman" panose="0202060305040502030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endParaRPr lang="en-US" dirty="0"/>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Times New Roman" panose="02020603050405020304" charset="0"/>
                <a:ea typeface="Times New Roman" panose="02020603050405020304" charset="0"/>
                <a:cs typeface="Times New Roman" panose="02020603050405020304" charset="0"/>
              </a:defRPr>
            </a:lvl1pPr>
          </a:lstStyle>
          <a:p>
            <a:r>
              <a:rPr lang="en-US" dirty="0"/>
              <a:t>Click to Edit Book Title</a:t>
            </a:r>
            <a:endParaRPr lang="en-US" dirty="0"/>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Times New Roman" panose="02020603050405020304" charset="0"/>
                <a:ea typeface="Times New Roman" panose="02020603050405020304" charset="0"/>
                <a:cs typeface="Times New Roman" panose="02020603050405020304" charset="0"/>
              </a:defRPr>
            </a:lvl1pPr>
          </a:lstStyle>
          <a:p>
            <a:pPr lvl="0"/>
            <a:r>
              <a:rPr lang="en-US" dirty="0"/>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STIX" charset="0"/>
                <a:ea typeface="STIX" charset="0"/>
                <a:cs typeface="STIX" charset="0"/>
              </a:defRPr>
            </a:lvl1pPr>
          </a:lstStyle>
          <a:p>
            <a:pPr lvl="0"/>
            <a:r>
              <a:rPr lang="en-US" dirty="0"/>
              <a:t>David Klein</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 Tab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1" i="0">
                <a:solidFill>
                  <a:srgbClr val="007787"/>
                </a:solidFill>
                <a:latin typeface="+mn-lt"/>
                <a:ea typeface="Calibri" panose="020F0502020204030204" pitchFamily="34" charset="0"/>
                <a:cs typeface="Calibri" panose="020F0502020204030204" pitchFamily="34" charset="0"/>
              </a:defRPr>
            </a:lvl1pPr>
          </a:lstStyle>
          <a:p>
            <a:endParaRPr lang="en-US" dirty="0"/>
          </a:p>
        </p:txBody>
      </p:sp>
      <p:sp>
        <p:nvSpPr>
          <p:cNvPr id="13" name="Contents"/>
          <p:cNvSpPr>
            <a:spLocks noGrp="1"/>
          </p:cNvSpPr>
          <p:nvPr>
            <p:ph sz="quarter" idx="10" hasCustomPrompt="1"/>
          </p:nvPr>
        </p:nvSpPr>
        <p:spPr>
          <a:xfrm>
            <a:off x="304800" y="1752600"/>
            <a:ext cx="8534400" cy="14478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5" name="Table Placeholder 14"/>
          <p:cNvSpPr>
            <a:spLocks noGrp="1"/>
          </p:cNvSpPr>
          <p:nvPr>
            <p:ph type="tbl" sz="quarter" idx="15"/>
          </p:nvPr>
        </p:nvSpPr>
        <p:spPr>
          <a:xfrm>
            <a:off x="4953000" y="3352800"/>
            <a:ext cx="2209800" cy="838200"/>
          </a:xfrm>
          <a:prstGeom prst="rect">
            <a:avLst/>
          </a:prstGeom>
        </p:spPr>
        <p:txBody>
          <a:bodyPr/>
          <a:lstStyle/>
          <a:p>
            <a:endParaRPr lang="en-US"/>
          </a:p>
        </p:txBody>
      </p:sp>
      <p:sp>
        <p:nvSpPr>
          <p:cNvPr id="8" name="Contents"/>
          <p:cNvSpPr>
            <a:spLocks noGrp="1"/>
          </p:cNvSpPr>
          <p:nvPr>
            <p:ph sz="quarter" idx="11" hasCustomPrompt="1"/>
          </p:nvPr>
        </p:nvSpPr>
        <p:spPr>
          <a:xfrm>
            <a:off x="304800" y="4572000"/>
            <a:ext cx="8534400" cy="4572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9" name="Contents"/>
          <p:cNvSpPr>
            <a:spLocks noGrp="1"/>
          </p:cNvSpPr>
          <p:nvPr>
            <p:ph sz="quarter" idx="12" hasCustomPrompt="1"/>
          </p:nvPr>
        </p:nvSpPr>
        <p:spPr>
          <a:xfrm>
            <a:off x="304800" y="5181600"/>
            <a:ext cx="8534400" cy="9906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5" name="Table Placeholder 4"/>
          <p:cNvSpPr>
            <a:spLocks noGrp="1"/>
          </p:cNvSpPr>
          <p:nvPr>
            <p:ph type="tbl" sz="quarter" idx="16"/>
          </p:nvPr>
        </p:nvSpPr>
        <p:spPr>
          <a:xfrm>
            <a:off x="381000" y="3429000"/>
            <a:ext cx="2057400" cy="838200"/>
          </a:xfrm>
          <a:prstGeom prst="rect">
            <a:avLst/>
          </a:prstGeom>
        </p:spPr>
        <p:txBody>
          <a:bodyPr/>
          <a:lstStyle/>
          <a:p>
            <a:endParaRPr lang="en-US"/>
          </a:p>
        </p:txBody>
      </p:sp>
      <p:sp>
        <p:nvSpPr>
          <p:cNvPr id="14" name="Table Placeholder 13"/>
          <p:cNvSpPr>
            <a:spLocks noGrp="1"/>
          </p:cNvSpPr>
          <p:nvPr>
            <p:ph type="tbl" sz="quarter" idx="17"/>
          </p:nvPr>
        </p:nvSpPr>
        <p:spPr>
          <a:xfrm>
            <a:off x="2667000" y="3505200"/>
            <a:ext cx="1912938" cy="838200"/>
          </a:xfrm>
          <a:prstGeom prst="rect">
            <a:avLst/>
          </a:prstGeom>
        </p:spPr>
        <p:txBody>
          <a:bodyPr/>
          <a:lstStyle/>
          <a:p>
            <a:endParaRPr lang="en-US"/>
          </a:p>
        </p:txBody>
      </p:sp>
      <p:sp>
        <p:nvSpPr>
          <p:cNvPr id="17" name="Table Placeholder 16"/>
          <p:cNvSpPr>
            <a:spLocks noGrp="1"/>
          </p:cNvSpPr>
          <p:nvPr>
            <p:ph type="tbl" sz="quarter" idx="18"/>
          </p:nvPr>
        </p:nvSpPr>
        <p:spPr>
          <a:xfrm>
            <a:off x="7315200" y="3429000"/>
            <a:ext cx="1520825" cy="838200"/>
          </a:xfrm>
          <a:prstGeom prst="rect">
            <a:avLst/>
          </a:prstGeom>
        </p:spPr>
        <p:txBody>
          <a:bodyPr/>
          <a:lstStyle/>
          <a:p>
            <a:endParaRPr lang="en-US"/>
          </a:p>
        </p:txBody>
      </p:sp>
      <p:sp>
        <p:nvSpPr>
          <p:cNvPr id="19" name="Content Placeholder 18"/>
          <p:cNvSpPr>
            <a:spLocks noGrp="1"/>
          </p:cNvSpPr>
          <p:nvPr>
            <p:ph sz="quarter" idx="19"/>
          </p:nvPr>
        </p:nvSpPr>
        <p:spPr>
          <a:xfrm>
            <a:off x="381000" y="5648648"/>
            <a:ext cx="8531225" cy="919163"/>
          </a:xfrm>
          <a:prstGeom prst="rect">
            <a:avLst/>
          </a:prstGeom>
        </p:spPr>
        <p:txBody>
          <a:bodyPr/>
          <a:lstStyle>
            <a:lvl1pPr marL="342900" indent="-342900">
              <a:buClr>
                <a:srgbClr val="B11116"/>
              </a:buClr>
              <a:buFont typeface="Arial" panose="020B0604020202020204" pitchFamily="34" charset="0"/>
              <a:buChar char="•"/>
              <a:defRPr lang="en-US" sz="2490" b="0" i="0" kern="1200" baseline="0" dirty="0" smtClean="0">
                <a:solidFill>
                  <a:schemeClr val="tx1"/>
                </a:solidFill>
                <a:latin typeface="+mn-lt"/>
                <a:ea typeface="Calibri" panose="020F0502020204030204" pitchFamily="34" charset="0"/>
                <a:cs typeface="Calibri" panose="020F0502020204030204" pitchFamily="34" charset="0"/>
              </a:defRPr>
            </a:lvl1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Box 15"/>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18" name="Content Placeholder 4"/>
          <p:cNvSpPr>
            <a:spLocks noGrp="1"/>
          </p:cNvSpPr>
          <p:nvPr>
            <p:ph sz="quarter" idx="20"/>
          </p:nvPr>
        </p:nvSpPr>
        <p:spPr>
          <a:xfrm>
            <a:off x="381000" y="6419850"/>
            <a:ext cx="560388" cy="276225"/>
          </a:xfrm>
          <a:prstGeom prst="rect">
            <a:avLst/>
          </a:prstGeom>
        </p:spPr>
        <p:txBody>
          <a:bodyPr/>
          <a:lstStyle>
            <a:lvl1pPr marL="0" indent="0">
              <a:buNone/>
              <a:defRPr/>
            </a:lvl1pPr>
          </a:lstStyle>
          <a:p>
            <a:pPr lvl="0"/>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2388274" y="1767840"/>
            <a:ext cx="4384385" cy="975360"/>
          </a:xfrm>
          <a:prstGeom prst="rect">
            <a:avLst/>
          </a:prstGeom>
        </p:spPr>
        <p:txBody>
          <a:bodyPr>
            <a:normAutofit/>
          </a:bodyPr>
          <a:lstStyle>
            <a:lvl1pPr algn="ctr">
              <a:defRPr sz="4400" b="0" i="0">
                <a:solidFill>
                  <a:srgbClr val="196E78"/>
                </a:solidFill>
                <a:latin typeface="+mn-lt"/>
                <a:ea typeface="Calibri" panose="020F0502020204030204" pitchFamily="34" charset="0"/>
                <a:cs typeface="Calibri" panose="020F0502020204030204" pitchFamily="34" charset="0"/>
              </a:defRPr>
            </a:lvl1pPr>
          </a:lstStyle>
          <a:p>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14" name="Contents"/>
          <p:cNvSpPr>
            <a:spLocks noGrp="1"/>
          </p:cNvSpPr>
          <p:nvPr>
            <p:ph sz="quarter" idx="10" hasCustomPrompt="1"/>
          </p:nvPr>
        </p:nvSpPr>
        <p:spPr>
          <a:xfrm>
            <a:off x="313266" y="3581400"/>
            <a:ext cx="8534400" cy="1447800"/>
          </a:xfrm>
          <a:prstGeom prst="rect">
            <a:avLst/>
          </a:prstGeom>
        </p:spPr>
        <p:txBody>
          <a:bodyPr/>
          <a:lstStyle>
            <a:lvl1pPr marL="0" indent="0" algn="ctr">
              <a:lnSpc>
                <a:spcPct val="100000"/>
              </a:lnSpc>
              <a:spcBef>
                <a:spcPts val="555"/>
              </a:spcBef>
              <a:buClr>
                <a:srgbClr val="B11116"/>
              </a:buClr>
              <a:buFont typeface="Arial" panose="020B0604020202020204" pitchFamily="34" charset="0"/>
              <a:buNone/>
              <a:defRPr sz="3600" b="0" i="0" baseline="0">
                <a:latin typeface="+mn-lt"/>
                <a:ea typeface="Calibri" panose="020F0502020204030204" pitchFamily="34" charset="0"/>
                <a:cs typeface="Calibri" panose="020F0502020204030204" pitchFamily="34" charset="0"/>
              </a:defRPr>
            </a:lvl1pPr>
            <a:lvl2pPr marL="406400" indent="0" algn="ctr">
              <a:lnSpc>
                <a:spcPct val="100000"/>
              </a:lnSpc>
              <a:spcBef>
                <a:spcPts val="555"/>
              </a:spcBef>
              <a:buClr>
                <a:srgbClr val="C00000"/>
              </a:buClr>
              <a:buSzPct val="80000"/>
              <a:buFont typeface="Courier New" panose="02070309020205020404" charset="0"/>
              <a:buNone/>
              <a:defRPr sz="360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6" name="TextBox 5"/>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Times New Roman" panose="02020603050405020304" charset="0"/>
                <a:ea typeface="Times New Roman" panose="02020603050405020304" charset="0"/>
                <a:cs typeface="Times New Roman" panose="02020603050405020304" charset="0"/>
              </a:rPr>
              <a:t>Copyright ©2020 John Wiley &amp; Sons, Inc.</a:t>
            </a:r>
            <a:endParaRPr lang="en-US" sz="1200" b="0" i="0" kern="1200" dirty="0">
              <a:solidFill>
                <a:schemeClr val="tx1">
                  <a:tint val="75000"/>
                </a:schemeClr>
              </a:solidFill>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panose="02020603050405020304" charset="0"/>
                <a:ea typeface="Times New Roman" panose="02020603050405020304" charset="0"/>
                <a:cs typeface="Times New Roman" panose="02020603050405020304" charset="0"/>
              </a:defRPr>
            </a:lvl1pPr>
          </a:lstStyle>
          <a:p>
            <a:r>
              <a:rPr lang="en-US" dirty="0"/>
              <a:t>Click to Edit Book Title</a:t>
            </a:r>
            <a:endParaRPr lang="en-US" dirty="0"/>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panose="02020603050405020304" charset="0"/>
                <a:ea typeface="Times New Roman" panose="02020603050405020304" charset="0"/>
                <a:cs typeface="Times New Roman" panose="02020603050405020304" charset="0"/>
              </a:defRPr>
            </a:lvl1pPr>
            <a:lvl2pPr marL="457200" indent="0" algn="ctr">
              <a:buNone/>
              <a:defRPr b="1" i="0">
                <a:latin typeface="Times New Roman" panose="02020603050405020304" charset="0"/>
                <a:ea typeface="Times New Roman" panose="02020603050405020304" charset="0"/>
                <a:cs typeface="Times New Roman" panose="02020603050405020304" charset="0"/>
              </a:defRPr>
            </a:lvl2pPr>
            <a:lvl3pPr marL="914400" indent="0" algn="ctr">
              <a:buNone/>
              <a:defRPr b="1" i="0">
                <a:latin typeface="Times New Roman" panose="02020603050405020304" charset="0"/>
                <a:ea typeface="Times New Roman" panose="02020603050405020304" charset="0"/>
                <a:cs typeface="Times New Roman" panose="02020603050405020304" charset="0"/>
              </a:defRPr>
            </a:lvl3pPr>
            <a:lvl4pPr marL="1371600" indent="0" algn="ctr">
              <a:buNone/>
              <a:defRPr b="1" i="0">
                <a:latin typeface="Times New Roman" panose="02020603050405020304" charset="0"/>
                <a:ea typeface="Times New Roman" panose="02020603050405020304" charset="0"/>
                <a:cs typeface="Times New Roman" panose="02020603050405020304" charset="0"/>
              </a:defRPr>
            </a:lvl4pPr>
            <a:lvl5pPr marL="1828800" indent="0" algn="ctr">
              <a:buNone/>
              <a:defRPr b="1" i="0">
                <a:latin typeface="Times New Roman" panose="02020603050405020304" charset="0"/>
                <a:ea typeface="Times New Roman" panose="02020603050405020304" charset="0"/>
                <a:cs typeface="Times New Roman" panose="02020603050405020304" charset="0"/>
              </a:defRPr>
            </a:lvl5pPr>
          </a:lstStyle>
          <a:p>
            <a:pPr lvl="0"/>
            <a:r>
              <a:rPr lang="en-US" dirty="0"/>
              <a:t>Third Edition</a:t>
            </a:r>
            <a:endParaRPr lang="en-US" dirty="0"/>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panose="02020603050405020304" charset="0"/>
                <a:ea typeface="Times New Roman" panose="02020603050405020304" charset="0"/>
                <a:cs typeface="Times New Roman" panose="02020603050405020304" charset="0"/>
              </a:defRPr>
            </a:lvl1pPr>
          </a:lstStyle>
          <a:p>
            <a:pPr lvl="0"/>
            <a:r>
              <a:rPr lang="en-US" dirty="0"/>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panose="02020603050405020304" charset="0"/>
                <a:ea typeface="Times New Roman" panose="02020603050405020304" charset="0"/>
                <a:cs typeface="Times New Roman" panose="02020603050405020304" charset="0"/>
              </a:defRPr>
            </a:lvl1pPr>
          </a:lstStyle>
          <a:p>
            <a:pPr lvl="0"/>
            <a:r>
              <a:rPr lang="en-US" dirty="0"/>
              <a:t>Chapter 1</a:t>
            </a:r>
            <a:endParaRPr lang="en-US" dirty="0"/>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panose="02020603050405020304" charset="0"/>
                <a:ea typeface="Times New Roman" panose="02020603050405020304" charset="0"/>
                <a:cs typeface="Times New Roman" panose="0202060305040502030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endParaRPr lang="en-US" dirty="0"/>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endParaRPr lang="en-US" dirty="0"/>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2"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defRPr sz="2800" b="0" i="0" baseline="0">
                <a:latin typeface="Times New Roman" panose="02020603050405020304" charset="0"/>
                <a:ea typeface="Times New Roman" panose="02020603050405020304" charset="0"/>
                <a:cs typeface="Times New Roman" panose="0202060305040502030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endParaRPr lang="en-US" dirty="0"/>
          </a:p>
          <a:p>
            <a:pPr lvl="0"/>
            <a:r>
              <a:rPr lang="en-US" dirty="0"/>
              <a:t>It Is One-Column Only</a:t>
            </a:r>
            <a:endParaRPr lang="en-US" dirty="0"/>
          </a:p>
          <a:p>
            <a:pPr lvl="0"/>
            <a:r>
              <a:rPr lang="en-US" dirty="0"/>
              <a:t>This Outline Has H1 Headings Only</a:t>
            </a:r>
            <a:endParaRPr lang="en-US" dirty="0"/>
          </a:p>
          <a:p>
            <a:pPr lvl="0"/>
            <a:r>
              <a:rPr lang="en-US" dirty="0"/>
              <a:t>The Headings Are in Title Case, Matching the </a:t>
            </a:r>
            <a:r>
              <a:rPr lang="en-US" dirty="0" err="1"/>
              <a:t>eText</a:t>
            </a:r>
            <a:r>
              <a:rPr lang="en-US" dirty="0"/>
              <a:t>; This Can Vary by Title</a:t>
            </a:r>
            <a:endParaRPr lang="en-US" dirty="0"/>
          </a:p>
          <a:p>
            <a:pPr lvl="0"/>
            <a:r>
              <a:rPr lang="en-US" dirty="0"/>
              <a:t>This List Is Bulleted</a:t>
            </a:r>
            <a:endParaRPr lang="en-US" dirty="0"/>
          </a:p>
          <a:p>
            <a:pPr lvl="0"/>
            <a:r>
              <a:rPr lang="en-US" dirty="0"/>
              <a:t>The Outline Slide Has a Footer</a:t>
            </a:r>
            <a:endParaRPr lang="en-US" dirty="0"/>
          </a:p>
          <a:p>
            <a:pPr lvl="0"/>
            <a:r>
              <a:rPr lang="en-US" dirty="0"/>
              <a:t>Outline Items Usually Have No Ending Punctuation</a:t>
            </a:r>
            <a:endParaRPr lang="en-US" dirty="0"/>
          </a:p>
        </p:txBody>
      </p:sp>
      <p:sp>
        <p:nvSpPr>
          <p:cNvPr id="4" name="Slide Number Placeholder 3"/>
          <p:cNvSpPr>
            <a:spLocks noGrp="1"/>
          </p:cNvSpPr>
          <p:nvPr>
            <p:ph type="sldNum" sz="quarter" idx="12"/>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3" name="Footer Placeholder 2"/>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BL 2-col"/>
          <p:cNvSpPr>
            <a:spLocks noGrp="1"/>
          </p:cNvSpPr>
          <p:nvPr>
            <p:ph sz="quarter" idx="12" hasCustomPrompt="1"/>
          </p:nvPr>
        </p:nvSpPr>
        <p:spPr>
          <a:xfrm>
            <a:off x="304800" y="1752600"/>
            <a:ext cx="8534400" cy="4603750"/>
          </a:xfrm>
          <a:prstGeom prst="rect">
            <a:avLst/>
          </a:prstGeom>
        </p:spPr>
        <p:txBody>
          <a:bodyPr numCol="2" spcCol="548640"/>
          <a:lstStyle>
            <a:lvl1pPr marL="292735" marR="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sz="2800" b="0" i="0" baseline="0">
                <a:latin typeface="Times New Roman" panose="02020603050405020304" charset="0"/>
                <a:ea typeface="Times New Roman" panose="02020603050405020304" charset="0"/>
                <a:cs typeface="Times New Roman" panose="0202060305040502030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endParaRPr lang="en-US" dirty="0"/>
          </a:p>
          <a:p>
            <a:pPr lvl="0"/>
            <a:r>
              <a:rPr lang="en-US" dirty="0"/>
              <a:t>This Outline Has No Sub-lists</a:t>
            </a:r>
            <a:endParaRPr lang="en-US" dirty="0"/>
          </a:p>
          <a:p>
            <a:pPr lvl="0"/>
            <a:r>
              <a:rPr lang="en-US" dirty="0"/>
              <a:t>This List Is Bulleted</a:t>
            </a:r>
            <a:endParaRPr lang="en-US" dirty="0"/>
          </a:p>
          <a:p>
            <a:pPr lvl="0"/>
            <a:r>
              <a:rPr lang="en-US" dirty="0"/>
              <a:t>The Outline Slide Has A Footer</a:t>
            </a:r>
            <a:endParaRPr lang="en-US" dirty="0"/>
          </a:p>
          <a:p>
            <a:pPr lvl="0"/>
            <a:r>
              <a:rPr lang="en-US" dirty="0"/>
              <a:t>Outline Items Usually Have No Ending Punctuation</a:t>
            </a:r>
            <a:endParaRPr lang="en-US" dirty="0"/>
          </a:p>
          <a:p>
            <a:pPr lvl="0"/>
            <a:r>
              <a:rPr lang="en-US" dirty="0"/>
              <a:t>This is Another Heading</a:t>
            </a:r>
            <a:endParaRPr lang="en-US" dirty="0"/>
          </a:p>
          <a:p>
            <a:pPr lvl="0"/>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p:txBody>
      </p:sp>
      <p:sp>
        <p:nvSpPr>
          <p:cNvPr id="7" name="Slide Number Placeholder 6"/>
          <p:cNvSpPr>
            <a:spLocks noGrp="1"/>
          </p:cNvSpPr>
          <p:nvPr>
            <p:ph type="sldNum" sz="quarter" idx="14"/>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2" name="Footer Placeholder 1"/>
          <p:cNvSpPr>
            <a:spLocks noGrp="1"/>
          </p:cNvSpPr>
          <p:nvPr>
            <p:ph type="ftr" sz="quarter" idx="13"/>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Times New Roman" panose="02020603050405020304" charset="0"/>
                <a:ea typeface="Times New Roman" panose="02020603050405020304" charset="0"/>
                <a:cs typeface="Times New Roman" panose="0202060305040502030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endParaRPr lang="en-US" dirty="0"/>
          </a:p>
          <a:p>
            <a:pPr lvl="0"/>
            <a:r>
              <a:rPr lang="en-US" dirty="0"/>
              <a:t>It Is One-Column Only</a:t>
            </a:r>
            <a:endParaRPr lang="en-US" dirty="0"/>
          </a:p>
          <a:p>
            <a:pPr lvl="0"/>
            <a:r>
              <a:rPr lang="en-US" dirty="0"/>
              <a:t>This Outline Has H1 Headings Only</a:t>
            </a:r>
            <a:endParaRPr lang="en-US" dirty="0"/>
          </a:p>
          <a:p>
            <a:pPr lvl="0"/>
            <a:r>
              <a:rPr lang="en-US" dirty="0"/>
              <a:t>The Headings Are in Title Case, Matching the </a:t>
            </a:r>
            <a:r>
              <a:rPr lang="en-US" dirty="0" err="1"/>
              <a:t>eText</a:t>
            </a:r>
            <a:r>
              <a:rPr lang="en-US" dirty="0"/>
              <a:t>; This Can Vary by Title</a:t>
            </a:r>
            <a:endParaRPr lang="en-US" dirty="0"/>
          </a:p>
          <a:p>
            <a:pPr lvl="0"/>
            <a:r>
              <a:rPr lang="en-US" dirty="0"/>
              <a:t>This List Is Numbered</a:t>
            </a:r>
            <a:endParaRPr lang="en-US" dirty="0"/>
          </a:p>
          <a:p>
            <a:pPr lvl="0"/>
            <a:r>
              <a:rPr lang="en-US" dirty="0"/>
              <a:t>The Outline Slide Has a Footer</a:t>
            </a:r>
            <a:endParaRPr lang="en-US" dirty="0"/>
          </a:p>
          <a:p>
            <a:pPr lvl="0"/>
            <a:r>
              <a:rPr lang="en-US" dirty="0"/>
              <a:t>Outline Items Usually Have No Ending Punctuation</a:t>
            </a:r>
            <a:endParaRPr lang="en-US" dirty="0"/>
          </a:p>
        </p:txBody>
      </p:sp>
      <p:sp>
        <p:nvSpPr>
          <p:cNvPr id="7" name="Slide Number Placeholder 6"/>
          <p:cNvSpPr>
            <a:spLocks noGrp="1"/>
          </p:cNvSpPr>
          <p:nvPr>
            <p:ph type="sldNum" sz="quarter" idx="14"/>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2" name="Footer Placeholder 1"/>
          <p:cNvSpPr>
            <a:spLocks noGrp="1"/>
          </p:cNvSpPr>
          <p:nvPr>
            <p:ph type="ftr" sz="quarter" idx="13"/>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defRPr sz="2800" b="0" i="0" baseline="0">
                <a:latin typeface="Times New Roman" panose="02020603050405020304" charset="0"/>
                <a:ea typeface="Times New Roman" panose="02020603050405020304" charset="0"/>
                <a:cs typeface="Times New Roman" panose="02020603050405020304" charset="0"/>
              </a:defRPr>
            </a:lvl1pPr>
          </a:lstStyle>
          <a:p>
            <a:pPr lvl="0"/>
            <a:r>
              <a:rPr lang="en-US" dirty="0"/>
              <a:t>1.1	This Is a Sample Outline for One-Column and Double-numbered</a:t>
            </a:r>
            <a:endParaRPr lang="en-US" dirty="0"/>
          </a:p>
          <a:p>
            <a:pPr lvl="0"/>
            <a:r>
              <a:rPr lang="en-US" dirty="0"/>
              <a:t>1.2	It is One-column Only</a:t>
            </a:r>
            <a:endParaRPr lang="en-US" dirty="0"/>
          </a:p>
          <a:p>
            <a:pPr lvl="0"/>
            <a:r>
              <a:rPr lang="en-US" dirty="0"/>
              <a:t>1.3	This Outline Has No Sub-lists</a:t>
            </a:r>
            <a:endParaRPr lang="en-US" dirty="0"/>
          </a:p>
          <a:p>
            <a:pPr lvl="0"/>
            <a:r>
              <a:rPr lang="en-US" dirty="0"/>
              <a:t>1.4	This List Is Double-numbered</a:t>
            </a:r>
            <a:endParaRPr lang="en-US" dirty="0"/>
          </a:p>
          <a:p>
            <a:pPr lvl="0"/>
            <a:r>
              <a:rPr lang="en-US" dirty="0"/>
              <a:t>1.5	The Outline Slide Has a Footer</a:t>
            </a:r>
            <a:endParaRPr lang="en-US" dirty="0"/>
          </a:p>
          <a:p>
            <a:pPr lvl="0"/>
            <a:r>
              <a:rPr lang="en-US" dirty="0"/>
              <a:t>10.6	Outline Items Usually Have No Ending Punctuation</a:t>
            </a:r>
            <a:endParaRPr lang="en-US" dirty="0"/>
          </a:p>
        </p:txBody>
      </p:sp>
      <p:sp>
        <p:nvSpPr>
          <p:cNvPr id="8" name="Slide Number Placeholder 7"/>
          <p:cNvSpPr>
            <a:spLocks noGrp="1"/>
          </p:cNvSpPr>
          <p:nvPr>
            <p:ph type="sldNum" sz="quarter" idx="16"/>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2" name="Footer Placeholder 1"/>
          <p:cNvSpPr>
            <a:spLocks noGrp="1"/>
          </p:cNvSpPr>
          <p:nvPr>
            <p:ph type="ftr" sz="quarter" idx="15"/>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8" name="COBBL"/>
          <p:cNvSpPr>
            <a:spLocks noGrp="1"/>
          </p:cNvSpPr>
          <p:nvPr>
            <p:ph sz="quarter" idx="12" hasCustomPrompt="1"/>
          </p:nvPr>
        </p:nvSpPr>
        <p:spPr>
          <a:xfrm>
            <a:off x="304800" y="1752600"/>
            <a:ext cx="8534400" cy="4495800"/>
          </a:xfrm>
          <a:prstGeom prst="rect">
            <a:avLst/>
          </a:prstGeom>
        </p:spPr>
        <p:txBody>
          <a:bodyPr/>
          <a:lstStyle>
            <a:lvl1pPr marL="292735" marR="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sz="2800" b="0" i="0" baseline="0">
                <a:latin typeface="Times New Roman" panose="02020603050405020304" charset="0"/>
                <a:ea typeface="Times New Roman" panose="02020603050405020304" charset="0"/>
                <a:cs typeface="Times New Roman" panose="02020603050405020304" charset="0"/>
              </a:defRPr>
            </a:lvl1pPr>
            <a:lvl2pPr marL="621665" marR="0" indent="-320040" algn="l" defTabSz="914400" rtl="0" eaLnBrk="1" fontAlgn="auto" latinLnBrk="0" hangingPunct="1">
              <a:lnSpc>
                <a:spcPct val="90000"/>
              </a:lnSpc>
              <a:spcBef>
                <a:spcPts val="500"/>
              </a:spcBef>
              <a:spcAft>
                <a:spcPts val="0"/>
              </a:spcAft>
              <a:buClr>
                <a:schemeClr val="accent2"/>
              </a:buClr>
              <a:buSzPct val="80000"/>
              <a:buFont typeface="Courier New" panose="02070309020205020404" charset="0"/>
              <a:buChar char="o"/>
              <a:defRPr sz="2400" b="0" i="0" baseline="0">
                <a:latin typeface="Times New Roman" panose="02020603050405020304" charset="0"/>
                <a:ea typeface="Times New Roman" panose="02020603050405020304" charset="0"/>
                <a:cs typeface="Times New Roman" panose="02020603050405020304"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endParaRPr lang="en-US" dirty="0"/>
          </a:p>
          <a:p>
            <a:pPr lvl="1"/>
            <a:r>
              <a:rPr lang="en-US" dirty="0"/>
              <a:t>It Has H2s</a:t>
            </a:r>
            <a:endParaRPr lang="en-US" dirty="0"/>
          </a:p>
          <a:p>
            <a:pPr lvl="0"/>
            <a:r>
              <a:rPr lang="en-US" dirty="0"/>
              <a:t>It Is One-column Only</a:t>
            </a:r>
            <a:endParaRPr lang="en-US" dirty="0"/>
          </a:p>
          <a:p>
            <a:pPr lvl="1"/>
            <a:r>
              <a:rPr lang="en-US" dirty="0"/>
              <a:t>It Will Probably Not Have Art</a:t>
            </a:r>
            <a:endParaRPr lang="en-US" dirty="0"/>
          </a:p>
          <a:p>
            <a:pPr lvl="0"/>
            <a:r>
              <a:rPr lang="en-US" dirty="0"/>
              <a:t>This Is a Bulleted List</a:t>
            </a:r>
            <a:endParaRPr lang="en-US" dirty="0"/>
          </a:p>
          <a:p>
            <a:pPr lvl="1"/>
            <a:r>
              <a:rPr lang="en-US" dirty="0"/>
              <a:t>Make Sure That Any Links Included Here, for Any Reason, Have Descriptive Hyperlinks</a:t>
            </a:r>
            <a:endParaRPr lang="en-US" dirty="0"/>
          </a:p>
          <a:p>
            <a:pPr lvl="0"/>
            <a:r>
              <a:rPr lang="en-US" dirty="0"/>
              <a:t>Outline Items Usually Have No Ending Punctuation</a:t>
            </a:r>
            <a:endParaRPr lang="en-US" dirty="0"/>
          </a:p>
          <a:p>
            <a:pPr lvl="1"/>
            <a:r>
              <a:rPr lang="en-US" dirty="0"/>
              <a:t>There is a Footer</a:t>
            </a:r>
            <a:endParaRPr lang="en-US" dirty="0"/>
          </a:p>
        </p:txBody>
      </p:sp>
      <p:sp>
        <p:nvSpPr>
          <p:cNvPr id="4" name="Slide Number Placeholder 3"/>
          <p:cNvSpPr>
            <a:spLocks noGrp="1"/>
          </p:cNvSpPr>
          <p:nvPr>
            <p:ph type="sldNum"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3" name="Footer Placeholder 2"/>
          <p:cNvSpPr>
            <a:spLocks noGrp="1"/>
          </p:cNvSpPr>
          <p:nvPr>
            <p:ph type="ftr"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NL"/>
          <p:cNvSpPr>
            <a:spLocks noGrp="1"/>
          </p:cNvSpPr>
          <p:nvPr>
            <p:ph sz="quarter" idx="14" hasCustomPrompt="1"/>
          </p:nvPr>
        </p:nvSpPr>
        <p:spPr>
          <a:xfrm>
            <a:off x="304800" y="1752600"/>
            <a:ext cx="8534400" cy="4419600"/>
          </a:xfrm>
          <a:prstGeom prst="rect">
            <a:avLst/>
          </a:prstGeom>
        </p:spPr>
        <p:txBody>
          <a:bodyPr/>
          <a:lstStyle>
            <a:lvl1pPr marL="465455" indent="-465455">
              <a:buClr>
                <a:schemeClr val="accent2"/>
              </a:buClr>
              <a:buFont typeface="+mj-lt"/>
              <a:buAutoNum type="arabicPeriod"/>
              <a:defRPr sz="2800" b="0" i="0" baseline="0">
                <a:latin typeface="Times New Roman" panose="02020603050405020304" charset="0"/>
                <a:ea typeface="Times New Roman" panose="02020603050405020304" charset="0"/>
                <a:cs typeface="Times New Roman" panose="02020603050405020304" charset="0"/>
              </a:defRPr>
            </a:lvl1pPr>
            <a:lvl2pPr marL="803275" indent="-282575">
              <a:buClr>
                <a:schemeClr val="accent2"/>
              </a:buClr>
              <a:defRPr sz="2400" b="0" i="0" baseline="0">
                <a:latin typeface="Times New Roman" panose="02020603050405020304" charset="0"/>
                <a:ea typeface="Times New Roman" panose="02020603050405020304" charset="0"/>
                <a:cs typeface="Times New Roman" panose="02020603050405020304" charset="0"/>
              </a:defRPr>
            </a:lvl2pPr>
            <a:lvl3pPr marL="803275" marR="0" indent="-282575" algn="l" defTabSz="914400" rtl="0" eaLnBrk="1" fontAlgn="auto" latinLnBrk="0" hangingPunct="1">
              <a:lnSpc>
                <a:spcPct val="90000"/>
              </a:lnSpc>
              <a:spcBef>
                <a:spcPts val="500"/>
              </a:spcBef>
              <a:spcAft>
                <a:spcPts val="0"/>
              </a:spcAft>
              <a:buClrTx/>
              <a:buSzTx/>
              <a:buFont typeface="Arial" panose="020B0604020202020204"/>
              <a:buChar char="•"/>
              <a:defRPr sz="2400" b="0" i="0">
                <a:solidFill>
                  <a:schemeClr val="accent2"/>
                </a:solidFill>
                <a:latin typeface="Times New Roman" panose="02020603050405020304" charset="0"/>
                <a:ea typeface="Times New Roman" panose="02020603050405020304" charset="0"/>
                <a:cs typeface="Times New Roman" panose="02020603050405020304" charset="0"/>
              </a:defRPr>
            </a:lvl3pPr>
          </a:lstStyle>
          <a:p>
            <a:pPr lvl="0"/>
            <a:r>
              <a:rPr lang="en-US" dirty="0"/>
              <a:t>This Is a Sample Outline for One-Column and single number</a:t>
            </a:r>
            <a:endParaRPr lang="en-US" dirty="0"/>
          </a:p>
          <a:p>
            <a:pPr lvl="1"/>
            <a:r>
              <a:rPr lang="en-US" dirty="0"/>
              <a:t>The H2 Level Does Not Have a Number</a:t>
            </a:r>
            <a:endParaRPr lang="en-US" dirty="0"/>
          </a:p>
          <a:p>
            <a:pPr lvl="2"/>
            <a:r>
              <a:rPr lang="en-US" dirty="0"/>
              <a:t>One of the Subheadings May Be a Special Feature  </a:t>
            </a:r>
            <a:endParaRPr lang="en-US" dirty="0"/>
          </a:p>
          <a:p>
            <a:pPr lvl="0"/>
            <a:r>
              <a:rPr lang="en-US" dirty="0"/>
              <a:t>This Outline Has Two Levels</a:t>
            </a:r>
            <a:endParaRPr lang="en-US" dirty="0"/>
          </a:p>
          <a:p>
            <a:pPr lvl="1"/>
            <a:r>
              <a:rPr lang="en-US" dirty="0"/>
              <a:t>Outline Items Usually Have No Ending Punctuation</a:t>
            </a:r>
            <a:endParaRPr lang="en-US" dirty="0"/>
          </a:p>
          <a:p>
            <a:pPr marL="803275" marR="0" lvl="2" indent="-282575" algn="l" defTabSz="914400" rtl="0" eaLnBrk="1" fontAlgn="auto" latinLnBrk="0" hangingPunct="1">
              <a:lnSpc>
                <a:spcPct val="90000"/>
              </a:lnSpc>
              <a:spcBef>
                <a:spcPts val="500"/>
              </a:spcBef>
              <a:spcAft>
                <a:spcPts val="0"/>
              </a:spcAft>
              <a:buClrTx/>
              <a:buSzTx/>
              <a:buFont typeface="Arial" panose="020B0604020202020204"/>
              <a:buChar char="•"/>
              <a:defRPr/>
            </a:pPr>
            <a:r>
              <a:rPr lang="en-US" dirty="0"/>
              <a:t>Special Feature</a:t>
            </a:r>
            <a:endParaRPr lang="en-US" dirty="0"/>
          </a:p>
        </p:txBody>
      </p:sp>
      <p:sp>
        <p:nvSpPr>
          <p:cNvPr id="3" name="Slide Number Placeholder 2"/>
          <p:cNvSpPr>
            <a:spLocks noGrp="1"/>
          </p:cNvSpPr>
          <p:nvPr>
            <p:ph type="sldNum"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4" name="Footer Placeholder 3"/>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9" Type="http://schemas.openxmlformats.org/officeDocument/2006/relationships/theme" Target="../theme/theme2.xml"/><Relationship Id="rId18" Type="http://schemas.openxmlformats.org/officeDocument/2006/relationships/slideLayout" Target="../slideLayouts/slideLayout21.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0"/>
            <a:ext cx="8534400" cy="990600"/>
          </a:xfrm>
          <a:prstGeom prst="rect">
            <a:avLst/>
          </a:prstGeom>
        </p:spPr>
        <p:txBody>
          <a:bodyPr vert="horz" lIns="91440" tIns="45720" rIns="91440" bIns="45720" rtlCol="0" anchor="t">
            <a:normAutofit/>
          </a:bodyPr>
          <a:lstStyle/>
          <a:p>
            <a:r>
              <a:rPr lang="en-US" dirty="0"/>
              <a:t>Click to edit Master title style</a:t>
            </a:r>
            <a:endParaRPr lang="en-US" dirty="0"/>
          </a:p>
        </p:txBody>
      </p:sp>
      <p:sp>
        <p:nvSpPr>
          <p:cNvPr id="16" name="Rectangle 15"/>
          <p:cNvSpPr/>
          <p:nvPr userDrawn="1"/>
        </p:nvSpPr>
        <p:spPr>
          <a:xfrm>
            <a:off x="0" y="0"/>
            <a:ext cx="9144000" cy="45720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Source Sans Pro" charset="0"/>
                <a:ea typeface="Source Sans Pro" charset="0"/>
                <a:cs typeface="Source Sans Pro" charset="0"/>
              </a:defRPr>
            </a:lvl1pPr>
          </a:lstStyle>
          <a:p>
            <a:fld id="{67B19427-F580-D146-B60E-4CADEE75497F}" type="slidenum">
              <a:rPr lang="en-US" smtClean="0"/>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hf sldNum="0" hdr="0"/>
  <p:txStyles>
    <p:titleStyle>
      <a:lvl1pPr algn="l" defTabSz="914400" rtl="0" eaLnBrk="1" latinLnBrk="0" hangingPunct="1">
        <a:lnSpc>
          <a:spcPct val="90000"/>
        </a:lnSpc>
        <a:spcBef>
          <a:spcPct val="0"/>
        </a:spcBef>
        <a:buNone/>
        <a:defRPr sz="4400" b="0" i="0" kern="1200">
          <a:solidFill>
            <a:srgbClr val="007787"/>
          </a:solidFill>
          <a:latin typeface="Times New Roman" panose="02020603050405020304" charset="0"/>
          <a:ea typeface="Times New Roman" panose="02020603050405020304" charset="0"/>
          <a:cs typeface="Times New Roman" panose="02020603050405020304" charset="0"/>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image" Target="../media/image10.tif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3.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image" Target="../media/image14.tif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6.tiff"/><Relationship Id="rId1"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9.xml"/><Relationship Id="rId2" Type="http://schemas.openxmlformats.org/officeDocument/2006/relationships/image" Target="../media/image20.tiff"/><Relationship Id="rId1" Type="http://schemas.openxmlformats.org/officeDocument/2006/relationships/image" Target="../media/image19.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image" Target="../media/image21.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2.tif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9.xml"/><Relationship Id="rId1" Type="http://schemas.openxmlformats.org/officeDocument/2006/relationships/image" Target="../media/image24.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image" Target="../media/image25.tif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6.tif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7.tif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8.tif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9.tif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0.tif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1.tif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2.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image" Target="../media/image33.tif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4.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7.tif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image" Target="../media/image3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0.tif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9.xml"/><Relationship Id="rId1" Type="http://schemas.openxmlformats.org/officeDocument/2006/relationships/image" Target="../media/image40.tif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1.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6.tiff"/></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9.xml"/><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chor="ctr"/>
          <a:lstStyle/>
          <a:p>
            <a:r>
              <a:rPr lang="en-US" sz="4800" dirty="0">
                <a:latin typeface="Calibri" panose="020F0502020204030204" pitchFamily="34" charset="0"/>
                <a:cs typeface="Times New Roman" panose="02020603050405020304" charset="0"/>
              </a:rPr>
              <a:t>Financial Accounting</a:t>
            </a:r>
            <a:endParaRPr lang="en-US" sz="4800" dirty="0">
              <a:latin typeface="Calibri" panose="020F0502020204030204" pitchFamily="34" charset="0"/>
              <a:cs typeface="Times New Roman" panose="02020603050405020304" charset="0"/>
            </a:endParaRPr>
          </a:p>
        </p:txBody>
      </p:sp>
      <p:sp>
        <p:nvSpPr>
          <p:cNvPr id="4" name="Author"/>
          <p:cNvSpPr>
            <a:spLocks noGrp="1"/>
          </p:cNvSpPr>
          <p:nvPr>
            <p:ph sz="quarter" idx="21"/>
          </p:nvPr>
        </p:nvSpPr>
        <p:spPr>
          <a:prstGeom prst="rect">
            <a:avLst/>
          </a:prstGeom>
        </p:spPr>
        <p:txBody>
          <a:bodyPr/>
          <a:lstStyle/>
          <a:p>
            <a:r>
              <a:rPr lang="en-US" dirty="0" err="1">
                <a:latin typeface="Calibri" panose="020F0502020204030204" pitchFamily="34" charset="0"/>
                <a:cs typeface="Times New Roman" panose="02020603050405020304" charset="0"/>
              </a:rPr>
              <a:t>Weygandt</a:t>
            </a:r>
            <a:r>
              <a:rPr lang="en-US" dirty="0">
                <a:latin typeface="Calibri" panose="020F0502020204030204" pitchFamily="34" charset="0"/>
                <a:cs typeface="Times New Roman" panose="02020603050405020304" charset="0"/>
              </a:rPr>
              <a:t>, Kimmel, </a:t>
            </a:r>
            <a:r>
              <a:rPr lang="en-US" dirty="0" err="1">
                <a:latin typeface="Calibri" panose="020F0502020204030204" pitchFamily="34" charset="0"/>
                <a:cs typeface="Times New Roman" panose="02020603050405020304" charset="0"/>
              </a:rPr>
              <a:t>Kieso</a:t>
            </a:r>
            <a:endParaRPr lang="en-US" dirty="0">
              <a:latin typeface="Calibri" panose="020F0502020204030204" pitchFamily="34" charset="0"/>
              <a:cs typeface="Times New Roman" panose="02020603050405020304" charset="0"/>
            </a:endParaRPr>
          </a:p>
        </p:txBody>
      </p:sp>
      <p:sp>
        <p:nvSpPr>
          <p:cNvPr id="3" name="Edition"/>
          <p:cNvSpPr>
            <a:spLocks noGrp="1"/>
          </p:cNvSpPr>
          <p:nvPr>
            <p:ph sz="quarter" idx="22"/>
          </p:nvPr>
        </p:nvSpPr>
        <p:spPr>
          <a:prstGeom prst="rect">
            <a:avLst/>
          </a:prstGeom>
        </p:spPr>
        <p:txBody>
          <a:bodyPr/>
          <a:lstStyle/>
          <a:p>
            <a:r>
              <a:rPr lang="en-US" dirty="0">
                <a:latin typeface="Calibri" panose="020F0502020204030204" pitchFamily="34" charset="0"/>
                <a:cs typeface="Times New Roman" panose="02020603050405020304" charset="0"/>
              </a:rPr>
              <a:t>Eleventh Edition</a:t>
            </a:r>
            <a:endParaRPr lang="en-US" dirty="0">
              <a:latin typeface="Calibri" panose="020F0502020204030204" pitchFamily="34" charset="0"/>
              <a:cs typeface="Times New Roman" panose="02020603050405020304" charset="0"/>
            </a:endParaRPr>
          </a:p>
        </p:txBody>
      </p:sp>
      <p:sp>
        <p:nvSpPr>
          <p:cNvPr id="5" name="CN"/>
          <p:cNvSpPr>
            <a:spLocks noGrp="1"/>
          </p:cNvSpPr>
          <p:nvPr>
            <p:ph sz="quarter" idx="19"/>
          </p:nvPr>
        </p:nvSpPr>
        <p:spPr/>
        <p:txBody>
          <a:bodyPr anchor="ctr"/>
          <a:lstStyle/>
          <a:p>
            <a:r>
              <a:rPr lang="en-US" dirty="0">
                <a:latin typeface="Calibri" panose="020F0502020204030204" pitchFamily="34" charset="0"/>
                <a:cs typeface="Times New Roman" panose="02020603050405020304" charset="0"/>
              </a:rPr>
              <a:t>Chapter 2</a:t>
            </a:r>
            <a:endParaRPr lang="en-US" dirty="0">
              <a:latin typeface="Calibri" panose="020F0502020204030204" pitchFamily="34" charset="0"/>
              <a:cs typeface="Times New Roman" panose="02020603050405020304" charset="0"/>
            </a:endParaRPr>
          </a:p>
        </p:txBody>
      </p:sp>
      <p:sp>
        <p:nvSpPr>
          <p:cNvPr id="6" name="CT"/>
          <p:cNvSpPr>
            <a:spLocks noGrp="1"/>
          </p:cNvSpPr>
          <p:nvPr>
            <p:ph sz="quarter" idx="20"/>
          </p:nvPr>
        </p:nvSpPr>
        <p:spPr>
          <a:xfrm>
            <a:off x="152400" y="4422774"/>
            <a:ext cx="8839200" cy="1231791"/>
          </a:xfrm>
        </p:spPr>
        <p:txBody>
          <a:bodyPr/>
          <a:lstStyle/>
          <a:p>
            <a:r>
              <a:rPr lang="en-US" sz="4000" dirty="0">
                <a:latin typeface="Calibri" panose="020F0502020204030204" pitchFamily="34" charset="0"/>
                <a:cs typeface="Times New Roman" panose="02020603050405020304" charset="0"/>
              </a:rPr>
              <a:t>The Recording Process</a:t>
            </a:r>
            <a:endParaRPr lang="en-US" sz="4000" dirty="0">
              <a:latin typeface="Calibri" panose="020F0502020204030204" pitchFamily="34" charset="0"/>
              <a:cs typeface="Times New Roman" panose="02020603050405020304" charset="0"/>
            </a:endParaRPr>
          </a:p>
        </p:txBody>
      </p:sp>
      <p:sp>
        <p:nvSpPr>
          <p:cNvPr id="14" name="Content Placeholder 13"/>
          <p:cNvSpPr>
            <a:spLocks noGrp="1"/>
          </p:cNvSpPr>
          <p:nvPr>
            <p:ph sz="quarter" idx="24"/>
          </p:nvPr>
        </p:nvSpPr>
        <p:spPr/>
        <p:txBody>
          <a:bodyPr/>
          <a:lstStyle/>
          <a:p>
            <a:r>
              <a:rPr lang="en-IN" sz="1200" dirty="0">
                <a:solidFill>
                  <a:schemeClr val="bg1"/>
                </a:solidFill>
                <a:latin typeface="Calibri" panose="020F0502020204030204" pitchFamily="34" charset="0"/>
                <a:cs typeface="Times New Roman" panose="02020603050405020304" charset="0"/>
              </a:rPr>
              <a:t>This slide deck contains animations. Please disable animations if they cause issues with your device.</a:t>
            </a:r>
            <a:endParaRPr lang="en-IN" sz="1200" dirty="0">
              <a:solidFill>
                <a:schemeClr val="bg1"/>
              </a:solidFill>
              <a:latin typeface="Calibri" panose="020F0502020204030204" pitchFamily="34" charset="0"/>
              <a:cs typeface="Times New Roman" panose="02020603050405020304" charset="0"/>
            </a:endParaRPr>
          </a:p>
        </p:txBody>
      </p:sp>
      <p:sp>
        <p:nvSpPr>
          <p:cNvPr id="10" name="Content Placeholder 9"/>
          <p:cNvSpPr>
            <a:spLocks noGrp="1"/>
          </p:cNvSpPr>
          <p:nvPr>
            <p:ph sz="quarter" idx="23"/>
          </p:nvPr>
        </p:nvSpPr>
        <p:spPr>
          <a:xfrm>
            <a:off x="1277453" y="6343900"/>
            <a:ext cx="6584482" cy="457200"/>
          </a:xfrm>
          <a:prstGeom prst="rect">
            <a:avLst/>
          </a:prstGeom>
        </p:spPr>
        <p:txBody>
          <a:bodyPr anchor="ctr"/>
          <a:lstStyle/>
          <a:p>
            <a:pPr algn="ctr"/>
            <a:r>
              <a:rPr lang="en-US" sz="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Revenue and Expense Balances</a:t>
            </a:r>
            <a:endParaRPr lang="en-US" sz="3100" dirty="0">
              <a:latin typeface="Calibri" panose="020F0502020204030204" pitchFamily="34" charset="0"/>
            </a:endParaRPr>
          </a:p>
        </p:txBody>
      </p:sp>
      <p:sp>
        <p:nvSpPr>
          <p:cNvPr id="7" name="Content Placeholder 6"/>
          <p:cNvSpPr>
            <a:spLocks noGrp="1"/>
          </p:cNvSpPr>
          <p:nvPr>
            <p:ph sz="quarter" idx="10"/>
          </p:nvPr>
        </p:nvSpPr>
        <p:spPr>
          <a:xfrm>
            <a:off x="304800" y="1752599"/>
            <a:ext cx="8534400" cy="2775857"/>
          </a:xfrm>
        </p:spPr>
        <p:txBody>
          <a:bodyPr/>
          <a:lstStyle/>
          <a:p>
            <a:pPr marL="291465" indent="-291465">
              <a:buClr>
                <a:srgbClr val="911B21"/>
              </a:buClr>
              <a:buSzPct val="100000"/>
            </a:pPr>
            <a:r>
              <a:rPr lang="en-US" altLang="en-US" sz="2800" dirty="0">
                <a:solidFill>
                  <a:srgbClr val="000000"/>
                </a:solidFill>
                <a:latin typeface="Calibri" panose="020F0502020204030204" pitchFamily="34" charset="0"/>
                <a:cs typeface="Times New Roman" panose="02020603050405020304" charset="0"/>
              </a:rPr>
              <a:t>The purpose of earning </a:t>
            </a:r>
            <a:r>
              <a:rPr lang="en-US" altLang="en-US" sz="2800" dirty="0">
                <a:latin typeface="Calibri" panose="020F0502020204030204" pitchFamily="34" charset="0"/>
                <a:cs typeface="Times New Roman" panose="02020603050405020304" charset="0"/>
              </a:rPr>
              <a:t>revenues</a:t>
            </a:r>
            <a:r>
              <a:rPr lang="en-US" altLang="en-US" sz="2800" dirty="0">
                <a:solidFill>
                  <a:srgbClr val="000000"/>
                </a:solidFill>
                <a:latin typeface="Calibri" panose="020F0502020204030204" pitchFamily="34" charset="0"/>
                <a:cs typeface="Times New Roman" panose="02020603050405020304" charset="0"/>
              </a:rPr>
              <a:t> is to benefit the stockholders.</a:t>
            </a:r>
            <a:endParaRPr lang="en-US" altLang="en-US" sz="2800" dirty="0">
              <a:solidFill>
                <a:srgbClr val="000000"/>
              </a:solidFill>
              <a:latin typeface="Calibri" panose="020F0502020204030204" pitchFamily="34" charset="0"/>
              <a:cs typeface="Times New Roman" panose="02020603050405020304" charset="0"/>
            </a:endParaRPr>
          </a:p>
          <a:p>
            <a:pPr marL="291465" indent="-291465">
              <a:buClr>
                <a:srgbClr val="911B21"/>
              </a:buClr>
              <a:buSzPct val="100000"/>
            </a:pPr>
            <a:r>
              <a:rPr lang="en-US" altLang="en-US" sz="2800" dirty="0">
                <a:solidFill>
                  <a:srgbClr val="000000"/>
                </a:solidFill>
                <a:latin typeface="Calibri" panose="020F0502020204030204" pitchFamily="34" charset="0"/>
                <a:cs typeface="Times New Roman" panose="02020603050405020304" charset="0"/>
              </a:rPr>
              <a:t>The effect of debits and credits on revenue accounts is the </a:t>
            </a:r>
            <a:r>
              <a:rPr lang="en-US" altLang="en-US" sz="2800" dirty="0">
                <a:latin typeface="Calibri" panose="020F0502020204030204" pitchFamily="34" charset="0"/>
                <a:cs typeface="Times New Roman" panose="02020603050405020304" charset="0"/>
              </a:rPr>
              <a:t>same as</a:t>
            </a:r>
            <a:r>
              <a:rPr lang="en-US" altLang="en-US" sz="2800" dirty="0">
                <a:solidFill>
                  <a:srgbClr val="000000"/>
                </a:solidFill>
                <a:latin typeface="Calibri" panose="020F0502020204030204" pitchFamily="34" charset="0"/>
                <a:cs typeface="Times New Roman" panose="02020603050405020304" charset="0"/>
              </a:rPr>
              <a:t> their effect on stockholders’ equity.</a:t>
            </a:r>
            <a:endParaRPr lang="en-US" altLang="en-US" sz="2800" dirty="0">
              <a:solidFill>
                <a:srgbClr val="000000"/>
              </a:solidFill>
              <a:latin typeface="Calibri" panose="020F0502020204030204" pitchFamily="34" charset="0"/>
              <a:cs typeface="Times New Roman" panose="02020603050405020304" charset="0"/>
            </a:endParaRPr>
          </a:p>
          <a:p>
            <a:pPr marL="291465" indent="-291465">
              <a:buClr>
                <a:srgbClr val="911B21"/>
              </a:buClr>
              <a:buSzPct val="100000"/>
            </a:pPr>
            <a:r>
              <a:rPr lang="en-US" altLang="en-US" sz="2800" dirty="0">
                <a:latin typeface="Calibri" panose="020F0502020204030204" pitchFamily="34" charset="0"/>
                <a:cs typeface="Times New Roman" panose="02020603050405020304" charset="0"/>
              </a:rPr>
              <a:t>Expenses</a:t>
            </a:r>
            <a:r>
              <a:rPr lang="en-US" altLang="en-US" sz="2800" dirty="0">
                <a:solidFill>
                  <a:srgbClr val="000000"/>
                </a:solidFill>
                <a:latin typeface="Calibri" panose="020F0502020204030204" pitchFamily="34" charset="0"/>
                <a:cs typeface="Times New Roman" panose="02020603050405020304" charset="0"/>
              </a:rPr>
              <a:t> have the opposite effect: expenses decrease stockholders’ equity.</a:t>
            </a:r>
            <a:endParaRPr lang="en-IN" sz="2800" dirty="0">
              <a:latin typeface="Calibri" panose="020F0502020204030204" pitchFamily="34" charset="0"/>
              <a:cs typeface="Times New Roman" panose="02020603050405020304" charset="0"/>
            </a:endParaRPr>
          </a:p>
        </p:txBody>
      </p:sp>
      <p:pic>
        <p:nvPicPr>
          <p:cNvPr id="14" name="Picture Placeholder 13" descr="Two diagrams display t-accounts (in accounting form). The first diagram indicates the debit and credit effects on Revenues. The image is displayed as a “T” with the left side labeled as, Debit for decrease and the right labeled as, Credit for increase. A red arrow pointing downward on the left of the t-account implies that debits decrease revenues. A green arrow pointing upward on the right indicates that credits increase revenues. The account balance is displayed in blue as: normal balance, and appears on the (credit) right, side. &#10;The second diagram indicates the debit and credit effects on Expenses. The image is displayed as a “T” with the left side labeled as, Debit for increase and the right labeled as, Credit for decrease. A green arrow pointing upward on the left of the t-account implies that debits increase expenses. A red arrow pointing downward on the right indicates that credits decrease expenses. The account balance is displayed in red as: normal balance, and appears on the (debit) left, side."/>
          <p:cNvPicPr>
            <a:picLocks noGrp="1" noChangeAspect="1"/>
          </p:cNvPicPr>
          <p:nvPr>
            <p:ph type="pic" sz="quarter" idx="13"/>
          </p:nvPr>
        </p:nvPicPr>
        <p:blipFill>
          <a:blip r:embed="rId1"/>
          <a:stretch>
            <a:fillRect/>
          </a:stretch>
        </p:blipFill>
        <p:spPr>
          <a:xfrm>
            <a:off x="1218948" y="4620290"/>
            <a:ext cx="6706105" cy="1593433"/>
          </a:xfrm>
          <a:prstGeom prst="rect">
            <a:avLst/>
          </a:prstGeom>
        </p:spPr>
      </p:pic>
      <p:sp>
        <p:nvSpPr>
          <p:cNvPr id="11" name="Content Placeholder 10"/>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Summary of Debit/Credit Rules</a:t>
            </a:r>
            <a:endParaRPr lang="en-US" sz="2800" dirty="0">
              <a:latin typeface="Calibri" panose="020F0502020204030204" pitchFamily="34" charset="0"/>
            </a:endParaRPr>
          </a:p>
        </p:txBody>
      </p:sp>
      <p:pic>
        <p:nvPicPr>
          <p:cNvPr id="14" name="Picture Placeholder 13" descr="An illustration depicts the summary of debit and credit rules in three steps. The three steps are Basic equation, expanded basic equation and Debit/Credit rules. The first step is basic equation is labeled as: Assets = Liabilities + Stockholders’ Equity. &#10;&#10;The expanded basic equation displays the transaction in account analysis format which begins with accounting equation expressed as: Assets = Liabilities plus Common stock plus Retained Earning plus Revenue minus Expense minus Dividends (common stock plus retained earnings plus revenue minus expense minus dividends are marked with a upward curly brace and points to stockholders’ equity in basic equation step.)&#10;&#10;The debit and credit rules step indicates: T-account for all the accounts with debit on the left side and credit on the right side. Assets, expenses and dividends display an increase in debit and decrease in credit. Liabilities, common stock, retained earnings, and revenues display a decrease in debit and increase in credit. "/>
          <p:cNvPicPr>
            <a:picLocks noGrp="1" noChangeAspect="1"/>
          </p:cNvPicPr>
          <p:nvPr>
            <p:ph type="pic" sz="quarter" idx="13"/>
          </p:nvPr>
        </p:nvPicPr>
        <p:blipFill>
          <a:blip r:embed="rId1"/>
          <a:stretch>
            <a:fillRect/>
          </a:stretch>
        </p:blipFill>
        <p:spPr>
          <a:xfrm>
            <a:off x="196667" y="2454324"/>
            <a:ext cx="8720687" cy="2099253"/>
          </a:xfrm>
          <a:prstGeom prst="rect">
            <a:avLst/>
          </a:prstGeom>
        </p:spPr>
      </p:pic>
      <p:sp>
        <p:nvSpPr>
          <p:cNvPr id="12" name="Content Placeholder 11"/>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Summary of Debit/Credit Rules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Question One</a:t>
            </a:r>
            <a:endParaRPr lang="en-US" sz="4400"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Debits: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increase both assets and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decrease both assets and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increase assets and decrease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decrease assets and increase liabilities.</a:t>
            </a:r>
            <a:endParaRPr lang="en-IN" sz="28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Summary of Debit/Credit Rules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Answer One</a:t>
            </a:r>
            <a:endParaRPr lang="en-IN" sz="2700" dirty="0">
              <a:latin typeface="Calibri" panose="020F0502020204030204" pitchFamily="34" charset="0"/>
            </a:endParaRPr>
          </a:p>
        </p:txBody>
      </p:sp>
      <p:sp>
        <p:nvSpPr>
          <p:cNvPr id="5" name="Content Placeholder 4"/>
          <p:cNvSpPr>
            <a:spLocks noGrp="1"/>
          </p:cNvSpPr>
          <p:nvPr>
            <p:ph sz="quarter" idx="10"/>
          </p:nvPr>
        </p:nvSpPr>
        <p:spPr>
          <a:xfrm>
            <a:off x="304800" y="1752600"/>
            <a:ext cx="8534400" cy="3835400"/>
          </a:xfrm>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Debits: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increase both assets and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decrease both assets and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solidFill>
                  <a:srgbClr val="911B21"/>
                </a:solidFill>
                <a:cs typeface="Times New Roman" panose="02020603050405020304" charset="0"/>
              </a:rPr>
              <a:t>Answer: </a:t>
            </a:r>
            <a:r>
              <a:rPr lang="en-US" altLang="en-US" sz="2800" dirty="0">
                <a:latin typeface="Calibri" panose="020F0502020204030204" pitchFamily="34" charset="0"/>
                <a:cs typeface="Times New Roman" panose="02020603050405020304" charset="0"/>
              </a:rPr>
              <a:t>increase assets and decrease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decrease assets and increase liabilities.</a:t>
            </a:r>
            <a:endParaRPr lang="en-IN" sz="2800" dirty="0">
              <a:latin typeface="Calibri" panose="020F0502020204030204" pitchFamily="34" charset="0"/>
              <a:cs typeface="Times New Roman" panose="02020603050405020304" charset="0"/>
            </a:endParaRPr>
          </a:p>
        </p:txBody>
      </p:sp>
      <p:sp>
        <p:nvSpPr>
          <p:cNvPr id="7" name="Content Placeholder 5"/>
          <p:cNvSpPr>
            <a:spLocks noGrp="1"/>
          </p:cNvSpPr>
          <p:nvPr>
            <p:ph sz="quarter" idx="4294967295"/>
          </p:nvPr>
        </p:nvSpPr>
        <p:spPr>
          <a:xfrm>
            <a:off x="387096" y="6422136"/>
            <a:ext cx="609600" cy="304800"/>
          </a:xfrm>
          <a:prstGeom prst="rect">
            <a:avLst/>
          </a:prstGeom>
        </p:spPr>
        <p:txBody>
          <a:bodyPr/>
          <a:lstStyle/>
          <a:p>
            <a:pPr marL="0" indent="0">
              <a:buNone/>
            </a:pPr>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1</a:t>
            </a:r>
            <a:endParaRPr lang="en-IN" sz="1200" dirty="0">
              <a:latin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Summary of Debit/Credit Rules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Question Two</a:t>
            </a:r>
            <a:endParaRPr lang="en-US"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Accounts that normally have debit balances are:</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expenses, and revenues.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expenses, and equity.</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liabilities, and dividends.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dividends, and expenses.</a:t>
            </a:r>
            <a:endParaRPr lang="en-IN" sz="28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Summary of Debit/Credit Rules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Answer Two</a:t>
            </a:r>
            <a:endParaRPr lang="en-IN" sz="2700" dirty="0">
              <a:latin typeface="Calibri" panose="020F0502020204030204" pitchFamily="34" charset="0"/>
            </a:endParaRPr>
          </a:p>
        </p:txBody>
      </p:sp>
      <p:sp>
        <p:nvSpPr>
          <p:cNvPr id="5" name="Content Placeholder 4"/>
          <p:cNvSpPr>
            <a:spLocks noGrp="1"/>
          </p:cNvSpPr>
          <p:nvPr>
            <p:ph sz="quarter" idx="10"/>
          </p:nvPr>
        </p:nvSpPr>
        <p:spPr>
          <a:xfrm>
            <a:off x="304800" y="1752600"/>
            <a:ext cx="8534400" cy="3835400"/>
          </a:xfrm>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Accounts that normally have debit balances are:</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expenses, and revenues.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expenses, and equity.</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liabilities, and dividends.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solidFill>
                  <a:srgbClr val="911B21"/>
                </a:solidFill>
                <a:cs typeface="Times New Roman" panose="02020603050405020304" charset="0"/>
              </a:rPr>
              <a:t>Answer: </a:t>
            </a:r>
            <a:r>
              <a:rPr lang="en-US" altLang="en-US" sz="2800" dirty="0">
                <a:latin typeface="Calibri" panose="020F0502020204030204" pitchFamily="34" charset="0"/>
                <a:cs typeface="Times New Roman" panose="02020603050405020304" charset="0"/>
              </a:rPr>
              <a:t>assets, dividends, and expenses.</a:t>
            </a:r>
            <a:endParaRPr lang="en-IN" sz="2800" dirty="0">
              <a:latin typeface="Calibri" panose="020F0502020204030204" pitchFamily="34" charset="0"/>
              <a:cs typeface="Times New Roman" panose="02020603050405020304" charset="0"/>
            </a:endParaRPr>
          </a:p>
        </p:txBody>
      </p:sp>
      <p:sp>
        <p:nvSpPr>
          <p:cNvPr id="7" name="Content Placeholder 5"/>
          <p:cNvSpPr>
            <a:spLocks noGrp="1"/>
          </p:cNvSpPr>
          <p:nvPr>
            <p:ph sz="quarter" idx="4294967295"/>
          </p:nvPr>
        </p:nvSpPr>
        <p:spPr>
          <a:xfrm>
            <a:off x="381000" y="6419850"/>
            <a:ext cx="609600" cy="304800"/>
          </a:xfrm>
          <a:prstGeom prst="rect">
            <a:avLst/>
          </a:prstGeom>
        </p:spPr>
        <p:txBody>
          <a:bodyPr/>
          <a:lstStyle/>
          <a:p>
            <a:pPr marL="0" indent="0">
              <a:buNone/>
            </a:pPr>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1</a:t>
            </a:r>
            <a:endParaRPr lang="en-IN" sz="1200" dirty="0">
              <a:latin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latin typeface="Calibri" panose="020F0502020204030204" pitchFamily="34" charset="0"/>
                <a:cs typeface="Times New Roman" panose="02020603050405020304" charset="0"/>
              </a:rPr>
              <a:t>Investor Insight Chicago Cubs</a:t>
            </a:r>
            <a:endParaRPr lang="en-US" sz="3200" dirty="0">
              <a:latin typeface="Calibri" panose="020F0502020204030204" pitchFamily="34" charset="0"/>
            </a:endParaRPr>
          </a:p>
        </p:txBody>
      </p:sp>
      <p:sp>
        <p:nvSpPr>
          <p:cNvPr id="6" name="Content Placeholder 5"/>
          <p:cNvSpPr>
            <a:spLocks noGrp="1"/>
          </p:cNvSpPr>
          <p:nvPr>
            <p:ph sz="quarter" idx="10"/>
          </p:nvPr>
        </p:nvSpPr>
        <p:spPr>
          <a:xfrm>
            <a:off x="304800" y="1752600"/>
            <a:ext cx="5989983" cy="1447800"/>
          </a:xfrm>
        </p:spPr>
        <p:txBody>
          <a:bodyPr/>
          <a:lstStyle/>
          <a:p>
            <a:pPr marL="0" indent="0">
              <a:buNone/>
            </a:pPr>
            <a:r>
              <a:rPr lang="en-IN" sz="2400" b="1" dirty="0">
                <a:latin typeface="Calibri" panose="020F0502020204030204" pitchFamily="34" charset="0"/>
              </a:rPr>
              <a:t>Keeping Score</a:t>
            </a:r>
            <a:endParaRPr lang="en-IN" sz="2400" b="1" dirty="0">
              <a:latin typeface="Calibri" panose="020F0502020204030204" pitchFamily="34" charset="0"/>
            </a:endParaRPr>
          </a:p>
          <a:p>
            <a:pPr marL="0" indent="0">
              <a:buNone/>
            </a:pPr>
            <a:r>
              <a:rPr lang="en-IN" sz="2400" dirty="0">
                <a:latin typeface="Calibri" panose="020F0502020204030204" pitchFamily="34" charset="0"/>
              </a:rPr>
              <a:t>The </a:t>
            </a:r>
            <a:r>
              <a:rPr lang="en-IN" sz="2400" b="1" dirty="0">
                <a:latin typeface="Calibri" panose="020F0502020204030204" pitchFamily="34" charset="0"/>
              </a:rPr>
              <a:t>Chicago Cubs </a:t>
            </a:r>
            <a:r>
              <a:rPr lang="en-IN" sz="2400" dirty="0">
                <a:latin typeface="Calibri" panose="020F0502020204030204" pitchFamily="34" charset="0"/>
              </a:rPr>
              <a:t>baseball team probably has these major revenue and expense accounts:</a:t>
            </a:r>
            <a:endParaRPr lang="en-IN" sz="2400" dirty="0">
              <a:latin typeface="Calibri" panose="020F0502020204030204" pitchFamily="34" charset="0"/>
            </a:endParaRPr>
          </a:p>
        </p:txBody>
      </p:sp>
      <p:graphicFrame>
        <p:nvGraphicFramePr>
          <p:cNvPr id="16" name="Table Placeholder 16"/>
          <p:cNvGraphicFramePr>
            <a:graphicFrameLocks noGrp="1"/>
          </p:cNvGraphicFramePr>
          <p:nvPr>
            <p:ph type="tbl" sz="quarter" idx="15"/>
          </p:nvPr>
        </p:nvGraphicFramePr>
        <p:xfrm>
          <a:off x="487018" y="3109569"/>
          <a:ext cx="4876799" cy="1854200"/>
        </p:xfrm>
        <a:graphic>
          <a:graphicData uri="http://schemas.openxmlformats.org/drawingml/2006/table">
            <a:tbl>
              <a:tblPr firstRow="1" bandRow="1">
                <a:tableStyleId>{69012ECD-51FC-41F1-AA8D-1B2483CD663E}</a:tableStyleId>
              </a:tblPr>
              <a:tblGrid>
                <a:gridCol w="2514599"/>
                <a:gridCol w="2362200"/>
              </a:tblGrid>
              <a:tr h="370840">
                <a:tc>
                  <a:txBody>
                    <a:bodyPr/>
                    <a:lstStyle/>
                    <a:p>
                      <a:r>
                        <a:rPr lang="en-IN" dirty="0">
                          <a:latin typeface="Calibri" panose="020F0502020204030204" pitchFamily="34" charset="0"/>
                        </a:rPr>
                        <a:t>           Revenues</a:t>
                      </a:r>
                      <a:endParaRPr lang="en-IN" dirty="0">
                        <a:solidFill>
                          <a:schemeClr val="bg2"/>
                        </a:solidFill>
                        <a:latin typeface="Calibri" panose="020F0502020204030204" pitchFamily="34" charset="0"/>
                        <a:cs typeface="Times New Roman" panose="02020603050405020304" charset="0"/>
                      </a:endParaRPr>
                    </a:p>
                  </a:txBody>
                  <a:tcPr/>
                </a:tc>
                <a:tc>
                  <a:txBody>
                    <a:bodyPr/>
                    <a:lstStyle/>
                    <a:p>
                      <a:r>
                        <a:rPr lang="en-IN" dirty="0">
                          <a:latin typeface="Calibri" panose="020F0502020204030204" pitchFamily="34" charset="0"/>
                        </a:rPr>
                        <a:t>           Expenses</a:t>
                      </a:r>
                      <a:endParaRPr lang="en-IN" dirty="0">
                        <a:solidFill>
                          <a:schemeClr val="bg2"/>
                        </a:solidFill>
                        <a:latin typeface="Calibri" panose="020F0502020204030204" pitchFamily="34" charset="0"/>
                        <a:cs typeface="Times New Roman" panose="02020603050405020304" charset="0"/>
                      </a:endParaRPr>
                    </a:p>
                  </a:txBody>
                  <a:tcPr/>
                </a:tc>
              </a:tr>
              <a:tr h="370840">
                <a:tc>
                  <a:txBody>
                    <a:bodyPr/>
                    <a:lstStyle/>
                    <a:p>
                      <a:r>
                        <a:rPr lang="en-IN" dirty="0">
                          <a:latin typeface="Calibri" panose="020F0502020204030204" pitchFamily="34" charset="0"/>
                        </a:rPr>
                        <a:t>Admissions (ticket sales)</a:t>
                      </a:r>
                      <a:endParaRPr lang="en-IN" dirty="0">
                        <a:latin typeface="Calibri" panose="020F0502020204030204" pitchFamily="34" charset="0"/>
                        <a:cs typeface="Times New Roman" panose="02020603050405020304" charset="0"/>
                      </a:endParaRPr>
                    </a:p>
                  </a:txBody>
                  <a:tcPr/>
                </a:tc>
                <a:tc>
                  <a:txBody>
                    <a:bodyPr/>
                    <a:lstStyle/>
                    <a:p>
                      <a:r>
                        <a:rPr lang="en-IN" dirty="0">
                          <a:latin typeface="Calibri" panose="020F0502020204030204" pitchFamily="34" charset="0"/>
                        </a:rPr>
                        <a:t>Players’ salaries</a:t>
                      </a:r>
                      <a:endParaRPr lang="en-IN" dirty="0">
                        <a:latin typeface="Calibri" panose="020F0502020204030204" pitchFamily="34" charset="0"/>
                        <a:cs typeface="Times New Roman" panose="02020603050405020304" charset="0"/>
                      </a:endParaRPr>
                    </a:p>
                  </a:txBody>
                  <a:tcPr/>
                </a:tc>
              </a:tr>
              <a:tr h="370840">
                <a:tc>
                  <a:txBody>
                    <a:bodyPr/>
                    <a:lstStyle/>
                    <a:p>
                      <a:r>
                        <a:rPr lang="en-IN" dirty="0">
                          <a:latin typeface="Calibri" panose="020F0502020204030204" pitchFamily="34" charset="0"/>
                        </a:rPr>
                        <a:t>Concessions</a:t>
                      </a:r>
                      <a:endParaRPr lang="en-IN" dirty="0">
                        <a:latin typeface="Calibri" panose="020F0502020204030204" pitchFamily="34" charset="0"/>
                        <a:cs typeface="Times New Roman" panose="02020603050405020304" charset="0"/>
                      </a:endParaRPr>
                    </a:p>
                  </a:txBody>
                  <a:tcPr/>
                </a:tc>
                <a:tc>
                  <a:txBody>
                    <a:bodyPr/>
                    <a:lstStyle/>
                    <a:p>
                      <a:r>
                        <a:rPr lang="en-IN" sz="1800" u="none" strike="noStrike" kern="1200" baseline="0" dirty="0">
                          <a:latin typeface="Calibri" panose="020F0502020204030204" pitchFamily="34" charset="0"/>
                        </a:rPr>
                        <a:t>Administrative salaries</a:t>
                      </a:r>
                      <a:endParaRPr lang="en-IN" dirty="0">
                        <a:latin typeface="Calibri" panose="020F0502020204030204" pitchFamily="34" charset="0"/>
                        <a:cs typeface="Times New Roman" panose="02020603050405020304" charset="0"/>
                      </a:endParaRPr>
                    </a:p>
                  </a:txBody>
                  <a:tcPr/>
                </a:tc>
              </a:tr>
              <a:tr h="370840">
                <a:tc>
                  <a:txBody>
                    <a:bodyPr/>
                    <a:lstStyle/>
                    <a:p>
                      <a:r>
                        <a:rPr lang="en-IN" dirty="0">
                          <a:latin typeface="Calibri" panose="020F0502020204030204" pitchFamily="34" charset="0"/>
                        </a:rPr>
                        <a:t>Television</a:t>
                      </a:r>
                      <a:r>
                        <a:rPr lang="en-IN" baseline="0" dirty="0">
                          <a:latin typeface="Calibri" panose="020F0502020204030204" pitchFamily="34" charset="0"/>
                        </a:rPr>
                        <a:t> and radio</a:t>
                      </a:r>
                      <a:endParaRPr lang="en-IN" dirty="0">
                        <a:latin typeface="Calibri" panose="020F0502020204030204" pitchFamily="34" charset="0"/>
                        <a:cs typeface="Times New Roman" panose="02020603050405020304" charset="0"/>
                      </a:endParaRPr>
                    </a:p>
                  </a:txBody>
                  <a:tcPr/>
                </a:tc>
                <a:tc>
                  <a:txBody>
                    <a:bodyPr/>
                    <a:lstStyle/>
                    <a:p>
                      <a:r>
                        <a:rPr lang="en-IN" sz="1800" u="none" strike="noStrike" kern="1200" baseline="0" dirty="0">
                          <a:latin typeface="Calibri" panose="020F0502020204030204" pitchFamily="34" charset="0"/>
                        </a:rPr>
                        <a:t>Travel</a:t>
                      </a:r>
                      <a:endParaRPr lang="en-IN" dirty="0">
                        <a:latin typeface="Calibri" panose="020F0502020204030204" pitchFamily="34" charset="0"/>
                        <a:cs typeface="Times New Roman" panose="02020603050405020304" charset="0"/>
                      </a:endParaRPr>
                    </a:p>
                  </a:txBody>
                  <a:tcPr/>
                </a:tc>
              </a:tr>
              <a:tr h="370840">
                <a:tc>
                  <a:txBody>
                    <a:bodyPr/>
                    <a:lstStyle/>
                    <a:p>
                      <a:r>
                        <a:rPr lang="en-IN" dirty="0">
                          <a:latin typeface="Calibri" panose="020F0502020204030204" pitchFamily="34" charset="0"/>
                        </a:rPr>
                        <a:t>Advertising</a:t>
                      </a:r>
                      <a:endParaRPr lang="en-IN" dirty="0">
                        <a:latin typeface="Calibri" panose="020F0502020204030204" pitchFamily="34" charset="0"/>
                        <a:cs typeface="Times New Roman" panose="02020603050405020304" charset="0"/>
                      </a:endParaRPr>
                    </a:p>
                  </a:txBody>
                  <a:tcPr/>
                </a:tc>
                <a:tc>
                  <a:txBody>
                    <a:bodyPr/>
                    <a:lstStyle/>
                    <a:p>
                      <a:r>
                        <a:rPr lang="en-IN" sz="1800" u="none" strike="noStrike" kern="1200" baseline="0" dirty="0">
                          <a:latin typeface="Calibri" panose="020F0502020204030204" pitchFamily="34" charset="0"/>
                        </a:rPr>
                        <a:t>Ballpark maintenance</a:t>
                      </a:r>
                      <a:endParaRPr lang="en-IN" dirty="0">
                        <a:latin typeface="Calibri" panose="020F0502020204030204" pitchFamily="34" charset="0"/>
                        <a:cs typeface="Times New Roman" panose="02020603050405020304" charset="0"/>
                      </a:endParaRPr>
                    </a:p>
                  </a:txBody>
                  <a:tcPr/>
                </a:tc>
              </a:tr>
            </a:tbl>
          </a:graphicData>
        </a:graphic>
      </p:graphicFrame>
      <p:pic>
        <p:nvPicPr>
          <p:cNvPr id="17" name="Content Placeholder 15" descr="A photo of a baseball pitcher trying to throw a ball in the ground."/>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tretch>
            <a:fillRect/>
          </a:stretch>
        </p:blipFill>
        <p:spPr>
          <a:xfrm>
            <a:off x="6335960" y="1860261"/>
            <a:ext cx="2676526" cy="3524250"/>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78" y="447675"/>
            <a:ext cx="6599972" cy="975360"/>
          </a:xfrm>
        </p:spPr>
        <p:txBody>
          <a:bodyPr>
            <a:normAutofit/>
          </a:bodyPr>
          <a:lstStyle/>
          <a:p>
            <a:r>
              <a:rPr lang="en-US" altLang="en-US" sz="3200" dirty="0">
                <a:latin typeface="Calibri" panose="020F0502020204030204" pitchFamily="34" charset="0"/>
                <a:cs typeface="Times New Roman" panose="02020603050405020304" charset="0"/>
              </a:rPr>
              <a:t>Investor Insight Chicago Cubs (Question and Answer)</a:t>
            </a:r>
            <a:endParaRPr lang="en-US" sz="3200" dirty="0">
              <a:latin typeface="Calibri" panose="020F0502020204030204" pitchFamily="34" charset="0"/>
            </a:endParaRPr>
          </a:p>
        </p:txBody>
      </p:sp>
      <p:sp>
        <p:nvSpPr>
          <p:cNvPr id="3" name="Content Placeholder 2"/>
          <p:cNvSpPr>
            <a:spLocks noGrp="1"/>
          </p:cNvSpPr>
          <p:nvPr>
            <p:ph sz="quarter" idx="10"/>
          </p:nvPr>
        </p:nvSpPr>
        <p:spPr>
          <a:xfrm>
            <a:off x="304800" y="1752599"/>
            <a:ext cx="5497286" cy="4474029"/>
          </a:xfrm>
        </p:spPr>
        <p:txBody>
          <a:bodyPr/>
          <a:lstStyle/>
          <a:p>
            <a:pPr marL="0" indent="0">
              <a:buNone/>
            </a:pPr>
            <a:r>
              <a:rPr lang="en-IN" sz="2400" b="1" dirty="0">
                <a:latin typeface="Calibri" panose="020F0502020204030204" pitchFamily="34" charset="0"/>
              </a:rPr>
              <a:t>Keeping Score</a:t>
            </a:r>
            <a:endParaRPr lang="en-IN" sz="2400" dirty="0">
              <a:latin typeface="Calibri" panose="020F0502020204030204" pitchFamily="34" charset="0"/>
            </a:endParaRPr>
          </a:p>
          <a:p>
            <a:pPr marL="0" indent="0">
              <a:spcAft>
                <a:spcPts val="1800"/>
              </a:spcAft>
              <a:buNone/>
            </a:pPr>
            <a:r>
              <a:rPr lang="en-IN" sz="2400" dirty="0">
                <a:latin typeface="Calibri" panose="020F0502020204030204" pitchFamily="34" charset="0"/>
              </a:rPr>
              <a:t>Do you think that the </a:t>
            </a:r>
            <a:r>
              <a:rPr lang="en-IN" sz="2400" b="1" dirty="0">
                <a:latin typeface="Calibri" panose="020F0502020204030204" pitchFamily="34" charset="0"/>
              </a:rPr>
              <a:t>Chicago Bears </a:t>
            </a:r>
            <a:r>
              <a:rPr lang="en-IN" sz="2400" dirty="0">
                <a:latin typeface="Calibri" panose="020F0502020204030204" pitchFamily="34" charset="0"/>
              </a:rPr>
              <a:t>football team would be likely to have the same major revenue and expense accounts as the Cubs?</a:t>
            </a:r>
            <a:endParaRPr lang="en-IN" sz="2400" dirty="0">
              <a:latin typeface="Calibri" panose="020F0502020204030204" pitchFamily="34" charset="0"/>
            </a:endParaRPr>
          </a:p>
          <a:p>
            <a:pPr marL="0" indent="0">
              <a:buNone/>
            </a:pPr>
            <a:r>
              <a:rPr lang="en-US" altLang="en-US" sz="2400" dirty="0">
                <a:solidFill>
                  <a:srgbClr val="911B21"/>
                </a:solidFill>
                <a:latin typeface="Calibri" panose="020F0502020204030204" pitchFamily="34" charset="0"/>
                <a:cs typeface="Times New Roman" panose="02020603050405020304" charset="0"/>
              </a:rPr>
              <a:t>Answer:</a:t>
            </a:r>
            <a:endParaRPr lang="en-US" sz="2400" dirty="0">
              <a:latin typeface="Calibri" panose="020F0502020204030204" pitchFamily="34" charset="0"/>
            </a:endParaRPr>
          </a:p>
          <a:p>
            <a:pPr marL="0" indent="0">
              <a:buNone/>
            </a:pPr>
            <a:r>
              <a:rPr lang="en-US" sz="2400" dirty="0">
                <a:latin typeface="Calibri" panose="020F0502020204030204" pitchFamily="34" charset="0"/>
              </a:rPr>
              <a:t>Because their businesses are similar—professional sports—many of the revenue and expense accounts for the baseball and football teams might be similar.</a:t>
            </a:r>
            <a:endParaRPr lang="en-US" sz="2400" dirty="0">
              <a:latin typeface="Calibri" panose="020F0502020204030204" pitchFamily="34" charset="0"/>
            </a:endParaRPr>
          </a:p>
        </p:txBody>
      </p:sp>
      <p:pic>
        <p:nvPicPr>
          <p:cNvPr id="7" name="Content Placeholder 15" descr="A photo of a baseball pitcher trying to throw a ball in the ground."/>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tretch>
            <a:fillRect/>
          </a:stretch>
        </p:blipFill>
        <p:spPr>
          <a:xfrm>
            <a:off x="6335960" y="1860261"/>
            <a:ext cx="2676526" cy="3524250"/>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Stockholders’ Equity Relationships</a:t>
            </a:r>
            <a:endParaRPr lang="en-US" sz="2800" dirty="0">
              <a:latin typeface="Calibri" panose="020F0502020204030204" pitchFamily="34" charset="0"/>
            </a:endParaRPr>
          </a:p>
        </p:txBody>
      </p:sp>
      <p:pic>
        <p:nvPicPr>
          <p:cNvPr id="14" name="Picture Placeholder 13" descr="Two statements and Balance sheet for Stockholders’ equity relationships are given. The first statement is titled Income statement and the account labels listed in the Income Statement are: Revenues; Less: Expenses; and Net income or net loss. The second statement is titled Retained earnings statement and the account labels listed in the Retained Earnings Statement are: Beginning retained earnings; Add: Net income; Less: Dividends; and Ending retained earnings. The account labels listed in the Balance sheet are: Assets; Liabilities; and Stockholders’ equity. Common stock and Retained earnings are slightly indented below the label, Stockholders’ equity. An arrow pointing the common stock reads, investments by stockholders and another arrow pointing the retained earnings reads, Net income retained in the business. An arrow from the Net income or net loss of income statement points to Add: Net income of retained earnings statement. An arrow from the ending retained earnings of retained earnings statement points to Balance sheet."/>
          <p:cNvPicPr>
            <a:picLocks noGrp="1" noChangeAspect="1"/>
          </p:cNvPicPr>
          <p:nvPr>
            <p:ph type="pic" sz="quarter" idx="13"/>
          </p:nvPr>
        </p:nvPicPr>
        <p:blipFill>
          <a:blip r:embed="rId1"/>
          <a:stretch>
            <a:fillRect/>
          </a:stretch>
        </p:blipFill>
        <p:spPr>
          <a:xfrm>
            <a:off x="1655460" y="1642687"/>
            <a:ext cx="5833081" cy="4443484"/>
          </a:xfrm>
          <a:prstGeom prst="rect">
            <a:avLst/>
          </a:prstGeom>
        </p:spPr>
      </p:pic>
      <p:sp>
        <p:nvSpPr>
          <p:cNvPr id="12" name="Content Placeholder 11"/>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Debit/Credit Rules and the Accounting Equation</a:t>
            </a:r>
            <a:endParaRPr lang="en-US" dirty="0">
              <a:latin typeface="Calibri" panose="020F0502020204030204" pitchFamily="34" charset="0"/>
            </a:endParaRPr>
          </a:p>
        </p:txBody>
      </p:sp>
      <p:sp>
        <p:nvSpPr>
          <p:cNvPr id="6" name="Content Placeholder 5"/>
          <p:cNvSpPr>
            <a:spLocks noGrp="1"/>
          </p:cNvSpPr>
          <p:nvPr>
            <p:ph sz="quarter" idx="10"/>
          </p:nvPr>
        </p:nvSpPr>
        <p:spPr>
          <a:xfrm>
            <a:off x="304800" y="1752600"/>
            <a:ext cx="8534400" cy="870854"/>
          </a:xfrm>
        </p:spPr>
        <p:txBody>
          <a:bodyPr/>
          <a:lstStyle/>
          <a:p>
            <a:pPr marL="0" indent="0">
              <a:buNone/>
            </a:pPr>
            <a:r>
              <a:rPr lang="en-US" altLang="en-US" sz="2600" dirty="0">
                <a:solidFill>
                  <a:srgbClr val="000000"/>
                </a:solidFill>
                <a:latin typeface="Calibri" panose="020F0502020204030204" pitchFamily="34" charset="0"/>
                <a:cs typeface="Times New Roman" panose="02020603050405020304" charset="0"/>
              </a:rPr>
              <a:t>Relationship among the assets, liabilities and stockholders’ equity of a business:</a:t>
            </a:r>
            <a:endParaRPr lang="en-IN" sz="2600" dirty="0">
              <a:latin typeface="Calibri" panose="020F0502020204030204" pitchFamily="34" charset="0"/>
              <a:cs typeface="Times New Roman" panose="02020603050405020304" charset="0"/>
            </a:endParaRPr>
          </a:p>
        </p:txBody>
      </p:sp>
      <p:pic>
        <p:nvPicPr>
          <p:cNvPr id="14" name="Picture Placeholder 13" descr="An illustration depicts the summary of debit and credit rules in three steps. The three steps are Basic equation, expanded basic equation and Debit/Credit rules. The first step is basic equation is labeled as: Assets = Liabilities + Stockholders’ Equity. &#10;&#10;The expanded basic equation displays the transaction in account analysis format which begins with accounting equation expressed as: Assets = Liabilities plus Common stock plus Retained Earning plus Revenue minus Expense minus Dividends (common stock plus retained earnings plus revenue minus expense minus dividends are marked with a upward curly brace and points to stockholders’ equity in basic equation step.)&#10;&#10;The debit and credit rules step indicates: T-account for all the accounts with debit on the left side and credit on the right side. Assets, expenses and dividends display an increase in debit and decrease in credit. Liabilities, common stock, retained earnings, and revenues display a decrease in debit and increase in credit. "/>
          <p:cNvPicPr>
            <a:picLocks noGrp="1" noChangeAspect="1"/>
          </p:cNvPicPr>
          <p:nvPr>
            <p:ph type="pic" sz="quarter" idx="13"/>
          </p:nvPr>
        </p:nvPicPr>
        <p:blipFill>
          <a:blip r:embed="rId1"/>
          <a:stretch>
            <a:fillRect/>
          </a:stretch>
        </p:blipFill>
        <p:spPr>
          <a:xfrm>
            <a:off x="626188" y="2724023"/>
            <a:ext cx="7891625" cy="1910697"/>
          </a:xfrm>
          <a:prstGeom prst="rect">
            <a:avLst/>
          </a:prstGeom>
        </p:spPr>
      </p:pic>
      <p:sp>
        <p:nvSpPr>
          <p:cNvPr id="7" name="Content Placeholder 6"/>
          <p:cNvSpPr>
            <a:spLocks noGrp="1"/>
          </p:cNvSpPr>
          <p:nvPr>
            <p:ph sz="quarter" idx="11"/>
          </p:nvPr>
        </p:nvSpPr>
        <p:spPr>
          <a:xfrm>
            <a:off x="304800" y="4735289"/>
            <a:ext cx="8534400" cy="925286"/>
          </a:xfrm>
        </p:spPr>
        <p:txBody>
          <a:bodyPr/>
          <a:lstStyle/>
          <a:p>
            <a:pPr marL="0" indent="0">
              <a:buNone/>
            </a:pPr>
            <a:r>
              <a:rPr lang="en-US" altLang="en-US" sz="2600" dirty="0">
                <a:latin typeface="Calibri" panose="020F0502020204030204" pitchFamily="34" charset="0"/>
                <a:cs typeface="Times New Roman" panose="02020603050405020304" charset="0"/>
              </a:rPr>
              <a:t>The equation must be in balance after every transaction.  Total Debits must equal total Credits.</a:t>
            </a:r>
            <a:endParaRPr lang="en-IN" sz="2600" dirty="0">
              <a:latin typeface="Calibri" panose="020F0502020204030204" pitchFamily="34" charset="0"/>
              <a:cs typeface="Times New Roman" panose="02020603050405020304" charset="0"/>
            </a:endParaRPr>
          </a:p>
        </p:txBody>
      </p:sp>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78" y="466531"/>
            <a:ext cx="8543926" cy="975360"/>
          </a:xfrm>
        </p:spPr>
        <p:txBody>
          <a:bodyPr>
            <a:normAutofit/>
          </a:bodyPr>
          <a:lstStyle/>
          <a:p>
            <a:r>
              <a:rPr lang="en-IN" dirty="0">
                <a:latin typeface="Calibri" panose="020F0502020204030204" pitchFamily="34" charset="0"/>
              </a:rPr>
              <a:t>Financial Accounting </a:t>
            </a:r>
            <a:endParaRPr lang="en-IN" dirty="0">
              <a:latin typeface="Calibri" panose="020F0502020204030204" pitchFamily="34" charset="0"/>
              <a:cs typeface="Times New Roman" panose="02020603050405020304" charset="0"/>
            </a:endParaRPr>
          </a:p>
        </p:txBody>
      </p:sp>
      <p:pic>
        <p:nvPicPr>
          <p:cNvPr id="6" name="Picture 2" descr="The cover image of the book titled “Financial Accounting ELEVENTH EDITION.” Below the book title shows top view of rowers rowing a boat. Text on the cover page reads, Weygandt, Kimmel, Kieso, team for success."/>
          <p:cNvPicPr>
            <a:picLocks noGrp="1" noChangeAspect="1" noChangeArrowheads="1"/>
          </p:cNvPicPr>
          <p:nvPr>
            <p:ph type="pic" sz="quarter" idx="13"/>
          </p:nvPr>
        </p:nvPicPr>
        <p:blipFill>
          <a:blip r:embed="rId1">
            <a:extLst>
              <a:ext uri="{28A0092B-C50C-407E-A947-70E740481C1C}">
                <a14:useLocalDpi xmlns:a14="http://schemas.microsoft.com/office/drawing/2010/main" val="0"/>
              </a:ext>
            </a:extLst>
          </a:blip>
          <a:stretch>
            <a:fillRect/>
          </a:stretch>
        </p:blipFill>
        <p:spPr bwMode="auto">
          <a:xfrm>
            <a:off x="2804029" y="1569563"/>
            <a:ext cx="3625882" cy="4639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cs typeface="Times New Roman" panose="02020603050405020304" charset="0"/>
              </a:rPr>
              <a:t>DO IT! 1: Normal Account Balances</a:t>
            </a:r>
            <a:endParaRPr lang="en-US" sz="3600" dirty="0">
              <a:latin typeface="Calibri" panose="020F0502020204030204" pitchFamily="34" charset="0"/>
            </a:endParaRPr>
          </a:p>
        </p:txBody>
      </p:sp>
      <p:sp>
        <p:nvSpPr>
          <p:cNvPr id="3" name="Content Placeholder 2"/>
          <p:cNvSpPr>
            <a:spLocks noGrp="1"/>
          </p:cNvSpPr>
          <p:nvPr>
            <p:ph sz="quarter" idx="10"/>
          </p:nvPr>
        </p:nvSpPr>
        <p:spPr/>
        <p:txBody>
          <a:bodyPr/>
          <a:lstStyle/>
          <a:p>
            <a:pPr marL="0" indent="0">
              <a:spcBef>
                <a:spcPts val="625"/>
              </a:spcBef>
              <a:buNone/>
            </a:pPr>
            <a:r>
              <a:rPr lang="en-US" sz="2000" dirty="0">
                <a:latin typeface="Calibri" panose="020F0502020204030204" pitchFamily="34" charset="0"/>
                <a:cs typeface="Times New Roman" panose="02020603050405020304" charset="0"/>
              </a:rPr>
              <a:t>Kate Browne, president of Hair It Is, Inc., has just rented space in a shopping mall in which she will open and operate a beauty salon. A friend has advised Kate to set up a double-entry set of accounting records in which to record all of her business transactions. </a:t>
            </a:r>
            <a:endParaRPr lang="en-US" sz="2000" dirty="0">
              <a:latin typeface="Calibri" panose="020F0502020204030204" pitchFamily="34" charset="0"/>
              <a:cs typeface="Times New Roman" panose="02020603050405020304" charset="0"/>
            </a:endParaRPr>
          </a:p>
          <a:p>
            <a:pPr marL="0" indent="0">
              <a:spcBef>
                <a:spcPts val="625"/>
              </a:spcBef>
              <a:buNone/>
            </a:pPr>
            <a:r>
              <a:rPr lang="en-US" sz="2000" dirty="0">
                <a:latin typeface="Calibri" panose="020F0502020204030204" pitchFamily="34" charset="0"/>
                <a:cs typeface="Times New Roman" panose="02020603050405020304" charset="0"/>
              </a:rPr>
              <a:t>Identify the balance sheet accounts that Hair It Is, Inc. will likely use to record the transactions needed to establish and open the business. Also, indicate whether the normal balance of each account is a debit or a credit.</a:t>
            </a:r>
            <a:endParaRPr lang="en-IN" sz="2000" dirty="0">
              <a:latin typeface="Calibri" panose="020F0502020204030204" pitchFamily="34" charset="0"/>
              <a:cs typeface="Times New Roman" panose="02020603050405020304" charset="0"/>
            </a:endParaRPr>
          </a:p>
        </p:txBody>
      </p:sp>
      <p:sp>
        <p:nvSpPr>
          <p:cNvPr id="14" name="Content Placeholder 13"/>
          <p:cNvSpPr>
            <a:spLocks noGrp="1"/>
          </p:cNvSpPr>
          <p:nvPr>
            <p:ph sz="quarter" idx="13"/>
          </p:nvPr>
        </p:nvSpPr>
        <p:spPr>
          <a:xfrm>
            <a:off x="304799" y="4364038"/>
            <a:ext cx="2584175" cy="1524000"/>
          </a:xfrm>
        </p:spPr>
        <p:txBody>
          <a:bodyPr/>
          <a:lstStyle/>
          <a:p>
            <a:pPr marL="0" indent="0" algn="ctr">
              <a:lnSpc>
                <a:spcPct val="100000"/>
              </a:lnSpc>
              <a:spcBef>
                <a:spcPts val="625"/>
              </a:spcBef>
              <a:buNone/>
            </a:pPr>
            <a:r>
              <a:rPr lang="en-US" altLang="en-US" sz="2000" b="1" dirty="0">
                <a:latin typeface="Calibri" panose="020F0502020204030204" pitchFamily="34" charset="0"/>
                <a:cs typeface="Times New Roman" panose="02020603050405020304" charset="0"/>
              </a:rPr>
              <a:t>Assets</a:t>
            </a:r>
            <a:endParaRPr lang="en-IN" sz="2000" b="1" dirty="0">
              <a:latin typeface="Calibri" panose="020F0502020204030204" pitchFamily="34" charset="0"/>
              <a:cs typeface="Times New Roman" panose="02020603050405020304" charset="0"/>
            </a:endParaRPr>
          </a:p>
          <a:p>
            <a:pPr marL="0" indent="0" algn="ctr">
              <a:lnSpc>
                <a:spcPct val="100000"/>
              </a:lnSpc>
              <a:spcBef>
                <a:spcPts val="625"/>
              </a:spcBef>
              <a:buNone/>
            </a:pPr>
            <a:r>
              <a:rPr lang="en-US" altLang="en-US" sz="2000" dirty="0">
                <a:latin typeface="Calibri" panose="020F0502020204030204" pitchFamily="34" charset="0"/>
                <a:cs typeface="Times New Roman" panose="02020603050405020304" charset="0"/>
              </a:rPr>
              <a:t>Cash (debit)</a:t>
            </a:r>
            <a:endParaRPr lang="en-US" altLang="en-US" sz="2000" dirty="0">
              <a:latin typeface="Calibri" panose="020F0502020204030204" pitchFamily="34" charset="0"/>
              <a:cs typeface="Times New Roman" panose="02020603050405020304" charset="0"/>
            </a:endParaRPr>
          </a:p>
          <a:p>
            <a:pPr marL="0" indent="0" algn="ctr">
              <a:lnSpc>
                <a:spcPct val="100000"/>
              </a:lnSpc>
              <a:spcBef>
                <a:spcPts val="625"/>
              </a:spcBef>
              <a:buNone/>
            </a:pPr>
            <a:r>
              <a:rPr lang="en-US" altLang="en-US" sz="2000" dirty="0">
                <a:latin typeface="Calibri" panose="020F0502020204030204" pitchFamily="34" charset="0"/>
                <a:cs typeface="Times New Roman" panose="02020603050405020304" charset="0"/>
              </a:rPr>
              <a:t>Supplies (debit)</a:t>
            </a:r>
            <a:endParaRPr lang="en-US" altLang="en-US" sz="2000" dirty="0">
              <a:latin typeface="Calibri" panose="020F0502020204030204" pitchFamily="34" charset="0"/>
              <a:cs typeface="Times New Roman" panose="02020603050405020304" charset="0"/>
            </a:endParaRPr>
          </a:p>
          <a:p>
            <a:pPr marL="0" indent="0" algn="ctr">
              <a:lnSpc>
                <a:spcPct val="100000"/>
              </a:lnSpc>
              <a:spcBef>
                <a:spcPts val="625"/>
              </a:spcBef>
              <a:buNone/>
            </a:pPr>
            <a:r>
              <a:rPr lang="en-US" altLang="en-US" sz="2000" dirty="0">
                <a:latin typeface="Calibri" panose="020F0502020204030204" pitchFamily="34" charset="0"/>
                <a:cs typeface="Times New Roman" panose="02020603050405020304" charset="0"/>
              </a:rPr>
              <a:t>Equipment (debit)</a:t>
            </a:r>
            <a:endParaRPr lang="en-IN" sz="2000" dirty="0">
              <a:latin typeface="Calibri" panose="020F0502020204030204" pitchFamily="34" charset="0"/>
              <a:cs typeface="Times New Roman" panose="02020603050405020304" charset="0"/>
            </a:endParaRPr>
          </a:p>
        </p:txBody>
      </p:sp>
      <p:sp>
        <p:nvSpPr>
          <p:cNvPr id="15" name="Content Placeholder 14"/>
          <p:cNvSpPr>
            <a:spLocks noGrp="1"/>
          </p:cNvSpPr>
          <p:nvPr>
            <p:ph sz="quarter" idx="14"/>
          </p:nvPr>
        </p:nvSpPr>
        <p:spPr>
          <a:xfrm>
            <a:off x="3226905" y="4364038"/>
            <a:ext cx="2690191" cy="1524000"/>
          </a:xfrm>
        </p:spPr>
        <p:txBody>
          <a:bodyPr/>
          <a:lstStyle/>
          <a:p>
            <a:pPr marL="0" indent="0" algn="ctr">
              <a:lnSpc>
                <a:spcPct val="100000"/>
              </a:lnSpc>
              <a:spcBef>
                <a:spcPts val="625"/>
              </a:spcBef>
              <a:buNone/>
            </a:pPr>
            <a:r>
              <a:rPr lang="en-US" altLang="en-US" sz="2000" b="1" dirty="0">
                <a:latin typeface="Calibri" panose="020F0502020204030204" pitchFamily="34" charset="0"/>
                <a:cs typeface="Times New Roman" panose="02020603050405020304" charset="0"/>
              </a:rPr>
              <a:t>Liabilities</a:t>
            </a:r>
            <a:endParaRPr lang="en-IN" sz="2000" b="1" dirty="0">
              <a:latin typeface="Calibri" panose="020F0502020204030204" pitchFamily="34" charset="0"/>
              <a:cs typeface="Times New Roman" panose="02020603050405020304" charset="0"/>
            </a:endParaRPr>
          </a:p>
          <a:p>
            <a:pPr marL="0" indent="0" algn="ctr">
              <a:lnSpc>
                <a:spcPct val="100000"/>
              </a:lnSpc>
              <a:spcBef>
                <a:spcPts val="625"/>
              </a:spcBef>
              <a:buNone/>
            </a:pPr>
            <a:r>
              <a:rPr lang="en-US" altLang="en-US" sz="2000" dirty="0">
                <a:latin typeface="Calibri" panose="020F0502020204030204" pitchFamily="34" charset="0"/>
                <a:cs typeface="Times New Roman" panose="02020603050405020304" charset="0"/>
              </a:rPr>
              <a:t>Notes Payable (credit)</a:t>
            </a:r>
            <a:endParaRPr lang="en-US" altLang="en-US" sz="2000" dirty="0">
              <a:latin typeface="Calibri" panose="020F0502020204030204" pitchFamily="34" charset="0"/>
              <a:cs typeface="Times New Roman" panose="02020603050405020304" charset="0"/>
            </a:endParaRPr>
          </a:p>
          <a:p>
            <a:pPr marL="0" indent="0" algn="ctr">
              <a:lnSpc>
                <a:spcPct val="100000"/>
              </a:lnSpc>
              <a:spcBef>
                <a:spcPts val="625"/>
              </a:spcBef>
              <a:buNone/>
            </a:pPr>
            <a:r>
              <a:rPr lang="en-US" altLang="en-US" sz="2000" dirty="0">
                <a:latin typeface="Calibri" panose="020F0502020204030204" pitchFamily="34" charset="0"/>
                <a:cs typeface="Times New Roman" panose="02020603050405020304" charset="0"/>
              </a:rPr>
              <a:t>Accounts Payable (credit)</a:t>
            </a:r>
            <a:endParaRPr lang="en-IN" sz="20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5"/>
          </p:nvPr>
        </p:nvSpPr>
        <p:spPr>
          <a:xfrm>
            <a:off x="6255026" y="4364038"/>
            <a:ext cx="2743199" cy="1168676"/>
          </a:xfrm>
        </p:spPr>
        <p:txBody>
          <a:bodyPr/>
          <a:lstStyle/>
          <a:p>
            <a:pPr marL="0" indent="0" algn="ctr">
              <a:buNone/>
            </a:pPr>
            <a:r>
              <a:rPr lang="en-US" altLang="en-US" sz="2000" b="1" dirty="0">
                <a:latin typeface="Calibri" panose="020F0502020204030204" pitchFamily="34" charset="0"/>
                <a:cs typeface="Times New Roman" panose="02020603050405020304" charset="0"/>
              </a:rPr>
              <a:t>Equity</a:t>
            </a:r>
            <a:endParaRPr lang="en-IN" sz="2000" b="1" dirty="0">
              <a:latin typeface="Calibri" panose="020F0502020204030204" pitchFamily="34" charset="0"/>
              <a:cs typeface="Times New Roman" panose="02020603050405020304" charset="0"/>
            </a:endParaRPr>
          </a:p>
          <a:p>
            <a:pPr marL="0" indent="0" algn="ctr">
              <a:buNone/>
            </a:pPr>
            <a:r>
              <a:rPr lang="en-US" altLang="en-US" sz="2000" dirty="0">
                <a:latin typeface="Calibri" panose="020F0502020204030204" pitchFamily="34" charset="0"/>
                <a:cs typeface="Times New Roman" panose="02020603050405020304" charset="0"/>
              </a:rPr>
              <a:t>Common Stock (credit)</a:t>
            </a:r>
            <a:endParaRPr lang="en-IN" sz="2000" dirty="0">
              <a:latin typeface="Calibri" panose="020F0502020204030204" pitchFamily="34" charset="0"/>
              <a:cs typeface="Times New Roman" panose="02020603050405020304" charset="0"/>
            </a:endParaRPr>
          </a:p>
        </p:txBody>
      </p:sp>
      <p:sp>
        <p:nvSpPr>
          <p:cNvPr id="17" name="Content Placeholder 16"/>
          <p:cNvSpPr>
            <a:spLocks noGrp="1"/>
          </p:cNvSpPr>
          <p:nvPr>
            <p:ph sz="quarter" idx="16"/>
          </p:nvPr>
        </p:nvSpPr>
        <p:spPr/>
        <p:txBody>
          <a:bodyPr/>
          <a:lstStyle/>
          <a:p>
            <a:pPr marL="0" indent="0">
              <a:buNone/>
            </a:pPr>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923925"/>
          </a:xfrm>
          <a:solidFill>
            <a:srgbClr val="E2F3F8"/>
          </a:solidFill>
        </p:spPr>
        <p:txBody>
          <a:bodyPr>
            <a:noAutofit/>
          </a:bodyPr>
          <a:lstStyle/>
          <a:p>
            <a:r>
              <a:rPr lang="en-US" sz="2800" b="1" dirty="0">
                <a:solidFill>
                  <a:srgbClr val="911621"/>
                </a:solidFill>
                <a:latin typeface="Calibri" panose="020F0502020204030204" pitchFamily="34" charset="0"/>
                <a:cs typeface="Times New Roman" panose="02020603050405020304" charset="0"/>
              </a:rPr>
              <a:t>LEARNING OBJECTIVE 2</a:t>
            </a:r>
            <a:br>
              <a:rPr lang="en-US" sz="2800" b="1" dirty="0">
                <a:solidFill>
                  <a:srgbClr val="911621"/>
                </a:solidFill>
                <a:latin typeface="Calibri" panose="020F0502020204030204" pitchFamily="34" charset="0"/>
                <a:cs typeface="Times New Roman" panose="02020603050405020304" charset="0"/>
              </a:rPr>
            </a:br>
            <a:r>
              <a:rPr lang="en-US" altLang="en-US" sz="2800" dirty="0">
                <a:solidFill>
                  <a:schemeClr val="tx1"/>
                </a:solidFill>
                <a:latin typeface="Calibri" panose="020F0502020204030204" pitchFamily="34" charset="0"/>
                <a:cs typeface="Times New Roman" panose="02020603050405020304" charset="0"/>
              </a:rPr>
              <a:t>Indicate How a Journal Is Used in the Recording Process</a:t>
            </a:r>
            <a:endParaRPr lang="en-US" sz="2800" dirty="0">
              <a:solidFill>
                <a:schemeClr val="tx1"/>
              </a:solidFill>
              <a:latin typeface="Calibri" panose="020F0502020204030204" pitchFamily="34" charset="0"/>
            </a:endParaRPr>
          </a:p>
        </p:txBody>
      </p:sp>
      <p:sp>
        <p:nvSpPr>
          <p:cNvPr id="6" name="Content Placeholder 5"/>
          <p:cNvSpPr>
            <a:spLocks noGrp="1"/>
          </p:cNvSpPr>
          <p:nvPr>
            <p:ph sz="quarter" idx="10"/>
          </p:nvPr>
        </p:nvSpPr>
        <p:spPr>
          <a:xfrm>
            <a:off x="304800" y="1752600"/>
            <a:ext cx="8534400" cy="536412"/>
          </a:xfrm>
        </p:spPr>
        <p:txBody>
          <a:bodyPr/>
          <a:lstStyle/>
          <a:p>
            <a:pPr marL="0" indent="0">
              <a:buNone/>
            </a:pPr>
            <a:r>
              <a:rPr lang="en-US" altLang="en-US" sz="2800" b="1" dirty="0">
                <a:latin typeface="Calibri" panose="020F0502020204030204" pitchFamily="34" charset="0"/>
                <a:cs typeface="Times New Roman" panose="02020603050405020304" charset="0"/>
              </a:rPr>
              <a:t>The Recording Process</a:t>
            </a:r>
            <a:endParaRPr lang="en-US" sz="2800" dirty="0">
              <a:latin typeface="Calibri" panose="020F0502020204030204" pitchFamily="34" charset="0"/>
            </a:endParaRPr>
          </a:p>
        </p:txBody>
      </p:sp>
      <p:pic>
        <p:nvPicPr>
          <p:cNvPr id="16" name="Picture Placeholder 15" descr="An illustration depicts the Recording process. The steps involved in this process are: 1. Analyze the transaction, in which the magnified view at the top right displays the Invoice paper and leads to 2. Enter the transaction in journal, in which the magnified view at the top right displays the Journal sections. Then the process further leads to 3. Transfer journal information to ledger accounts, in which the magnified view at the top right displays Journal and Ledger document. "/>
          <p:cNvPicPr>
            <a:picLocks noGrp="1" noChangeAspect="1"/>
          </p:cNvPicPr>
          <p:nvPr>
            <p:ph type="pic" sz="quarter" idx="13"/>
          </p:nvPr>
        </p:nvPicPr>
        <p:blipFill>
          <a:blip r:embed="rId1"/>
          <a:stretch>
            <a:fillRect/>
          </a:stretch>
        </p:blipFill>
        <p:spPr>
          <a:xfrm>
            <a:off x="708519" y="2574431"/>
            <a:ext cx="7749434" cy="1875150"/>
          </a:xfrm>
          <a:prstGeom prst="rect">
            <a:avLst/>
          </a:prstGeom>
        </p:spPr>
      </p:pic>
      <p:pic>
        <p:nvPicPr>
          <p:cNvPr id="17" name="Picture Placeholder 16" descr="A flow diagram shows nine steps involved in the accounting cycle as Analyze, Journalize the transactions (highlighted), Post , Trial balance, Adjusting entries, Adjusted trial balance, Financial statements, Closing entries, and Post-closing entries from left to right."/>
          <p:cNvPicPr>
            <a:picLocks noGrp="1" noChangeAspect="1"/>
          </p:cNvPicPr>
          <p:nvPr>
            <p:ph type="pic" sz="quarter" idx="14"/>
          </p:nvPr>
        </p:nvPicPr>
        <p:blipFill>
          <a:blip r:embed="rId2"/>
          <a:stretch>
            <a:fillRect/>
          </a:stretch>
        </p:blipFill>
        <p:spPr>
          <a:xfrm>
            <a:off x="492075" y="4735000"/>
            <a:ext cx="8159850" cy="97756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pPr>
              <a:lnSpc>
                <a:spcPct val="100000"/>
              </a:lnSpc>
            </a:pPr>
            <a:r>
              <a:rPr lang="en-US" altLang="en-US" dirty="0">
                <a:latin typeface="Calibri" panose="020F0502020204030204" pitchFamily="34" charset="0"/>
                <a:cs typeface="Times New Roman" panose="02020603050405020304" charset="0"/>
              </a:rPr>
              <a:t>The Recording Process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The Journal</a:t>
            </a:r>
            <a:endParaRPr lang="en-US" dirty="0">
              <a:latin typeface="Calibri" panose="020F0502020204030204" pitchFamily="34" charset="0"/>
            </a:endParaRPr>
          </a:p>
        </p:txBody>
      </p:sp>
      <p:sp>
        <p:nvSpPr>
          <p:cNvPr id="14" name="Content Placeholder 13"/>
          <p:cNvSpPr>
            <a:spLocks noGrp="1"/>
          </p:cNvSpPr>
          <p:nvPr>
            <p:ph sz="quarter" idx="10"/>
          </p:nvPr>
        </p:nvSpPr>
        <p:spPr/>
        <p:txBody>
          <a:bodyPr/>
          <a:lstStyle/>
          <a:p>
            <a:pPr>
              <a:buClr>
                <a:srgbClr val="911B21"/>
              </a:buClr>
              <a:buSzPct val="100000"/>
            </a:pPr>
            <a:r>
              <a:rPr lang="en-US" altLang="en-US" sz="2800" dirty="0">
                <a:latin typeface="Calibri" panose="020F0502020204030204" pitchFamily="34" charset="0"/>
                <a:cs typeface="Times New Roman" panose="02020603050405020304" charset="0"/>
              </a:rPr>
              <a:t>Book of original entry.</a:t>
            </a:r>
            <a:endParaRPr lang="en-US" altLang="en-US" sz="2800" dirty="0">
              <a:latin typeface="Calibri" panose="020F0502020204030204" pitchFamily="34" charset="0"/>
              <a:cs typeface="Times New Roman" panose="02020603050405020304" charset="0"/>
            </a:endParaRPr>
          </a:p>
          <a:p>
            <a:pPr>
              <a:buClr>
                <a:srgbClr val="911B21"/>
              </a:buClr>
              <a:buSzPct val="100000"/>
            </a:pPr>
            <a:r>
              <a:rPr lang="en-US" altLang="en-US" sz="2800" dirty="0">
                <a:latin typeface="Calibri" panose="020F0502020204030204" pitchFamily="34" charset="0"/>
                <a:cs typeface="Times New Roman" panose="02020603050405020304" charset="0"/>
              </a:rPr>
              <a:t>Transactions recorded in chronological order.</a:t>
            </a:r>
            <a:endParaRPr lang="en-US" altLang="en-US" sz="2800" dirty="0">
              <a:latin typeface="Calibri" panose="020F0502020204030204" pitchFamily="34" charset="0"/>
              <a:cs typeface="Times New Roman" panose="02020603050405020304" charset="0"/>
            </a:endParaRPr>
          </a:p>
          <a:p>
            <a:pPr>
              <a:buClr>
                <a:srgbClr val="911B21"/>
              </a:buClr>
              <a:buSzPct val="100000"/>
            </a:pPr>
            <a:r>
              <a:rPr lang="en-US" altLang="en-US" sz="2800" dirty="0">
                <a:latin typeface="Calibri" panose="020F0502020204030204" pitchFamily="34" charset="0"/>
                <a:cs typeface="Times New Roman" panose="02020603050405020304" charset="0"/>
              </a:rPr>
              <a:t>Contributions to the recording process:</a:t>
            </a:r>
            <a:endParaRPr lang="en-US" altLang="en-US" sz="2800" dirty="0">
              <a:latin typeface="Calibri" panose="020F0502020204030204" pitchFamily="34" charset="0"/>
              <a:cs typeface="Times New Roman" panose="02020603050405020304" charset="0"/>
            </a:endParaRPr>
          </a:p>
          <a:p>
            <a:pPr marL="1011555" lvl="1" indent="-457200">
              <a:spcBef>
                <a:spcPts val="1000"/>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Discloses in one place the </a:t>
            </a:r>
            <a:r>
              <a:rPr lang="en-US" altLang="en-US" sz="2600" b="1" dirty="0">
                <a:latin typeface="Calibri" panose="020F0502020204030204" pitchFamily="34" charset="0"/>
                <a:cs typeface="Times New Roman" panose="02020603050405020304" charset="0"/>
              </a:rPr>
              <a:t>complete effects of a transaction</a:t>
            </a:r>
            <a:r>
              <a:rPr lang="en-US" altLang="en-US" sz="2600" dirty="0">
                <a:latin typeface="Calibri" panose="020F0502020204030204" pitchFamily="34" charset="0"/>
                <a:cs typeface="Times New Roman" panose="02020603050405020304" charset="0"/>
              </a:rPr>
              <a:t>.</a:t>
            </a:r>
            <a:endParaRPr lang="en-US" altLang="en-US" sz="2600" dirty="0">
              <a:latin typeface="Calibri" panose="020F0502020204030204" pitchFamily="34" charset="0"/>
              <a:cs typeface="Times New Roman" panose="02020603050405020304" charset="0"/>
            </a:endParaRPr>
          </a:p>
          <a:p>
            <a:pPr marL="1011555" lvl="1" indent="-457200">
              <a:spcBef>
                <a:spcPts val="1000"/>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Provides a </a:t>
            </a:r>
            <a:r>
              <a:rPr lang="en-US" altLang="en-US" sz="2600" b="1" dirty="0">
                <a:latin typeface="Calibri" panose="020F0502020204030204" pitchFamily="34" charset="0"/>
                <a:cs typeface="Times New Roman" panose="02020603050405020304" charset="0"/>
              </a:rPr>
              <a:t>chronological record</a:t>
            </a:r>
            <a:r>
              <a:rPr lang="en-US" altLang="en-US" sz="2600" dirty="0">
                <a:latin typeface="Calibri" panose="020F0502020204030204" pitchFamily="34" charset="0"/>
                <a:cs typeface="Times New Roman" panose="02020603050405020304" charset="0"/>
              </a:rPr>
              <a:t> of transactions.</a:t>
            </a:r>
            <a:endParaRPr lang="en-US" altLang="en-US" sz="2600" dirty="0">
              <a:latin typeface="Calibri" panose="020F0502020204030204" pitchFamily="34" charset="0"/>
              <a:cs typeface="Times New Roman" panose="02020603050405020304" charset="0"/>
            </a:endParaRPr>
          </a:p>
          <a:p>
            <a:pPr marL="1011555" lvl="1" indent="-457200">
              <a:spcBef>
                <a:spcPts val="1000"/>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Helps to </a:t>
            </a:r>
            <a:r>
              <a:rPr lang="en-US" altLang="en-US" sz="2600" b="1" dirty="0">
                <a:latin typeface="Calibri" panose="020F0502020204030204" pitchFamily="34" charset="0"/>
                <a:cs typeface="Times New Roman" panose="02020603050405020304" charset="0"/>
              </a:rPr>
              <a:t>prevent or locate errors</a:t>
            </a:r>
            <a:r>
              <a:rPr lang="en-US" altLang="en-US" sz="2600" dirty="0">
                <a:latin typeface="Calibri" panose="020F0502020204030204" pitchFamily="34" charset="0"/>
                <a:cs typeface="Times New Roman" panose="02020603050405020304" charset="0"/>
              </a:rPr>
              <a:t> because the debit and credit amounts can be easily compared.</a:t>
            </a:r>
            <a:endParaRPr lang="en-IN" sz="26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The Recording Process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Journal Entry Illustration</a:t>
            </a:r>
            <a:endParaRPr lang="en-US" dirty="0">
              <a:latin typeface="Calibri" panose="020F0502020204030204" pitchFamily="34" charset="0"/>
            </a:endParaRPr>
          </a:p>
        </p:txBody>
      </p:sp>
      <p:sp>
        <p:nvSpPr>
          <p:cNvPr id="6" name="Content Placeholder 5"/>
          <p:cNvSpPr>
            <a:spLocks noGrp="1"/>
          </p:cNvSpPr>
          <p:nvPr>
            <p:ph sz="quarter" idx="10"/>
          </p:nvPr>
        </p:nvSpPr>
        <p:spPr>
          <a:xfrm>
            <a:off x="304800" y="1752600"/>
            <a:ext cx="8516204" cy="1825487"/>
          </a:xfrm>
        </p:spPr>
        <p:txBody>
          <a:bodyPr/>
          <a:lstStyle/>
          <a:p>
            <a:pPr marL="0" indent="0">
              <a:buNone/>
            </a:pPr>
            <a:r>
              <a:rPr lang="en-US" altLang="en-US" sz="2600" b="1" dirty="0">
                <a:latin typeface="Calibri" panose="020F0502020204030204" pitchFamily="34" charset="0"/>
                <a:cs typeface="Times New Roman" panose="02020603050405020304" charset="0"/>
              </a:rPr>
              <a:t>Journalizing</a:t>
            </a:r>
            <a:r>
              <a:rPr lang="en-US" altLang="en-US" sz="2600" dirty="0">
                <a:latin typeface="Calibri" panose="020F0502020204030204" pitchFamily="34" charset="0"/>
                <a:cs typeface="Times New Roman" panose="02020603050405020304" charset="0"/>
              </a:rPr>
              <a:t> - Entering transaction data in the journal.</a:t>
            </a:r>
            <a:endParaRPr lang="en-US" altLang="en-US" sz="2600" dirty="0">
              <a:latin typeface="Calibri" panose="020F0502020204030204" pitchFamily="34" charset="0"/>
              <a:cs typeface="Times New Roman" panose="02020603050405020304" charset="0"/>
            </a:endParaRPr>
          </a:p>
          <a:p>
            <a:pPr marL="0" indent="0">
              <a:buNone/>
            </a:pPr>
            <a:r>
              <a:rPr lang="en-US" altLang="en-US" sz="2600" b="1" dirty="0">
                <a:latin typeface="Calibri" panose="020F0502020204030204" pitchFamily="34" charset="0"/>
                <a:cs typeface="Times New Roman" panose="02020603050405020304" charset="0"/>
              </a:rPr>
              <a:t>Illustration:</a:t>
            </a:r>
            <a:r>
              <a:rPr lang="en-US" altLang="en-US" sz="2600" dirty="0">
                <a:latin typeface="Calibri" panose="020F0502020204030204" pitchFamily="34" charset="0"/>
                <a:cs typeface="Times New Roman" panose="02020603050405020304" charset="0"/>
              </a:rPr>
              <a:t> On September 1, stockholders invested $15,000 cash in </a:t>
            </a:r>
            <a:r>
              <a:rPr lang="en-US" altLang="en-US" sz="2600" dirty="0" err="1">
                <a:latin typeface="Calibri" panose="020F0502020204030204" pitchFamily="34" charset="0"/>
                <a:cs typeface="Times New Roman" panose="02020603050405020304" charset="0"/>
              </a:rPr>
              <a:t>Softbyte</a:t>
            </a:r>
            <a:r>
              <a:rPr lang="en-US" altLang="en-US" sz="2600" dirty="0">
                <a:latin typeface="Calibri" panose="020F0502020204030204" pitchFamily="34" charset="0"/>
                <a:cs typeface="Times New Roman" panose="02020603050405020304" charset="0"/>
              </a:rPr>
              <a:t> Inc. in exchange for common stock, and </a:t>
            </a:r>
            <a:r>
              <a:rPr lang="en-US" altLang="en-US" sz="2600" dirty="0" err="1">
                <a:latin typeface="Calibri" panose="020F0502020204030204" pitchFamily="34" charset="0"/>
                <a:cs typeface="Times New Roman" panose="02020603050405020304" charset="0"/>
              </a:rPr>
              <a:t>Softbyte</a:t>
            </a:r>
            <a:r>
              <a:rPr lang="en-US" altLang="en-US" sz="2600" dirty="0">
                <a:latin typeface="Calibri" panose="020F0502020204030204" pitchFamily="34" charset="0"/>
                <a:cs typeface="Times New Roman" panose="02020603050405020304" charset="0"/>
              </a:rPr>
              <a:t> purchased computer equipment for $7,000 cash.</a:t>
            </a:r>
            <a:endParaRPr lang="en-IN" sz="2600" dirty="0">
              <a:latin typeface="Calibri" panose="020F0502020204030204" pitchFamily="34" charset="0"/>
              <a:cs typeface="Times New Roman" panose="02020603050405020304" charset="0"/>
            </a:endParaRPr>
          </a:p>
        </p:txBody>
      </p:sp>
      <p:pic>
        <p:nvPicPr>
          <p:cNvPr id="9" name="Content Placeholder 8" descr="An illustration shows the general journal format for Technique of journalizing. This illustration displays a label, General Journal, at the top and centered. The next line displays five column headings of the journal as Date, Account Title, Reference, Debit, and Credit. Immediately under the Date column, September 1 is displayed. The debit part of the transaction is recorded by displaying the account name, Cash, 15,000. The second part of the transaction is illustrated by displaying the credit account name, Common Stock, slightly indented from the account name cash, with the amount 15,000 recorded in the credit column. A space is left between journal entries. The blank space separates individual journal entries and makes the entire journal easier to read. The third part of the transaction is recorded by displaying the account name, Equipment, 7,000 recorded in the debit column. The fourth part of the transaction is recorded by displaying the credit account name, Cash, 7,000 recorded in the credit column."/>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264406" y="3692841"/>
            <a:ext cx="6615188" cy="2470049"/>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The Recording Process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Compound Entry</a:t>
            </a:r>
            <a:endParaRPr lang="en-US" dirty="0">
              <a:latin typeface="Calibri" panose="020F0502020204030204" pitchFamily="34" charset="0"/>
            </a:endParaRPr>
          </a:p>
        </p:txBody>
      </p:sp>
      <p:sp>
        <p:nvSpPr>
          <p:cNvPr id="6" name="Content Placeholder 5"/>
          <p:cNvSpPr>
            <a:spLocks noGrp="1"/>
          </p:cNvSpPr>
          <p:nvPr>
            <p:ph sz="quarter" idx="10"/>
          </p:nvPr>
        </p:nvSpPr>
        <p:spPr>
          <a:xfrm>
            <a:off x="304800" y="1752601"/>
            <a:ext cx="8516204" cy="1441174"/>
          </a:xfrm>
        </p:spPr>
        <p:txBody>
          <a:bodyPr/>
          <a:lstStyle/>
          <a:p>
            <a:pPr marL="0" indent="0">
              <a:buNone/>
            </a:pPr>
            <a:r>
              <a:rPr lang="en-US" altLang="en-US" sz="2800" b="1" dirty="0">
                <a:latin typeface="Calibri" panose="020F0502020204030204" pitchFamily="34" charset="0"/>
                <a:cs typeface="Times New Roman" panose="02020603050405020304" charset="0"/>
              </a:rPr>
              <a:t>Illustration:</a:t>
            </a:r>
            <a:r>
              <a:rPr lang="en-US" altLang="en-US" sz="2800" dirty="0">
                <a:latin typeface="Calibri" panose="020F0502020204030204" pitchFamily="34" charset="0"/>
                <a:cs typeface="Times New Roman" panose="02020603050405020304" charset="0"/>
              </a:rPr>
              <a:t> On July 1, Butler Company purchases a delivery truck costing $14,000. It pays $8,000 cash now and agrees to pay the remaining $6,000 on account.</a:t>
            </a:r>
            <a:endParaRPr lang="en-IN" sz="2800" dirty="0">
              <a:latin typeface="Calibri" panose="020F0502020204030204" pitchFamily="34" charset="0"/>
              <a:cs typeface="Times New Roman" panose="02020603050405020304" charset="0"/>
            </a:endParaRPr>
          </a:p>
        </p:txBody>
      </p:sp>
      <p:pic>
        <p:nvPicPr>
          <p:cNvPr id="7" name="Content Placeholder 3" descr="An illustration shows the general journal format for Compound journal entry. This illustration displays a label, General Journal, at the top and centered. The next line displays five column headings of the journal as Date, Account Title, Reference, Debit, and Credit. Immediately under the Date column label, July 1 is displayed. The debit part of the transaction is recorded by displaying the account name, Equipment, in the Account Title section, on the same row as the date, with the amount 14,000 recorded in the debit column. The second part of the transaction is illustrated by displaying the credit account name, Cash, slightly indented on the next line in the Account Title section, with the amount 8,000 recorded in the credit column. The third part of the transaction is illustrated by displaying the credit account name, Accounts Payable, on the next line of the account name cash, with the amount 6,000 recorded in the credit column."/>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529790" y="3462425"/>
            <a:ext cx="8084421" cy="2628305"/>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7078" y="457200"/>
            <a:ext cx="8543926" cy="1123950"/>
          </a:xfrm>
        </p:spPr>
        <p:txBody>
          <a:bodyPr>
            <a:normAutofit fontScale="90000"/>
          </a:bodyPr>
          <a:lstStyle/>
          <a:p>
            <a:pPr>
              <a:lnSpc>
                <a:spcPct val="100000"/>
              </a:lnSpc>
            </a:pPr>
            <a:r>
              <a:rPr lang="en-US" dirty="0">
                <a:latin typeface="Calibri" panose="020F0502020204030204" pitchFamily="34" charset="0"/>
                <a:cs typeface="Times New Roman" panose="02020603050405020304" charset="0"/>
              </a:rPr>
              <a:t>DO IT! 2: Recording Business Activities</a:t>
            </a:r>
            <a:br>
              <a:rPr lang="en-US" dirty="0">
                <a:latin typeface="Calibri" panose="020F0502020204030204" pitchFamily="34" charset="0"/>
                <a:cs typeface="Times New Roman" panose="02020603050405020304" charset="0"/>
              </a:rPr>
            </a:br>
            <a:r>
              <a:rPr lang="en-US" sz="3100" dirty="0">
                <a:latin typeface="Calibri" panose="020F0502020204030204" pitchFamily="34" charset="0"/>
                <a:cs typeface="Times New Roman" panose="02020603050405020304" charset="0"/>
              </a:rPr>
              <a:t>Journal Entries</a:t>
            </a:r>
            <a:endParaRPr lang="en-US" sz="3600"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buNone/>
            </a:pPr>
            <a:r>
              <a:rPr lang="en-US" sz="2600" dirty="0">
                <a:latin typeface="Calibri" panose="020F0502020204030204" pitchFamily="34" charset="0"/>
                <a:cs typeface="Times New Roman" panose="02020603050405020304" charset="0"/>
              </a:rPr>
              <a:t>As president and sole stockholder, Kate Browne engaged in the following activities in establishing her salon, Hair It Is, Inc.:</a:t>
            </a:r>
            <a:endParaRPr lang="en-US" sz="2600" dirty="0">
              <a:latin typeface="Calibri" panose="020F0502020204030204" pitchFamily="34" charset="0"/>
              <a:cs typeface="Times New Roman" panose="02020603050405020304" charset="0"/>
            </a:endParaRPr>
          </a:p>
          <a:p>
            <a:pPr marL="457200" indent="-457200">
              <a:buClr>
                <a:schemeClr val="accent2"/>
              </a:buClr>
              <a:buFont typeface="+mj-lt"/>
              <a:buAutoNum type="arabicPeriod"/>
            </a:pPr>
            <a:r>
              <a:rPr lang="en-US" sz="2600" dirty="0">
                <a:latin typeface="Calibri" panose="020F0502020204030204" pitchFamily="34" charset="0"/>
                <a:cs typeface="Times New Roman" panose="02020603050405020304" charset="0"/>
              </a:rPr>
              <a:t>Opened a bank account in the name of Hair It Is, Inc. and deposited $20,000 of her own money in this account in exchange for shares of common stock.</a:t>
            </a:r>
            <a:endParaRPr lang="en-US" sz="2600" dirty="0">
              <a:latin typeface="Calibri" panose="020F0502020204030204" pitchFamily="34" charset="0"/>
              <a:cs typeface="Times New Roman" panose="02020603050405020304" charset="0"/>
            </a:endParaRPr>
          </a:p>
          <a:p>
            <a:pPr marL="457200" indent="-457200">
              <a:buClr>
                <a:schemeClr val="accent2"/>
              </a:buClr>
              <a:buFont typeface="+mj-lt"/>
              <a:buAutoNum type="arabicPeriod"/>
            </a:pPr>
            <a:r>
              <a:rPr lang="en-US" sz="2600" dirty="0">
                <a:latin typeface="Calibri" panose="020F0502020204030204" pitchFamily="34" charset="0"/>
                <a:cs typeface="Times New Roman" panose="02020603050405020304" charset="0"/>
              </a:rPr>
              <a:t>Purchased equipment on account (to be paid in 30 days) for a total cost of $4,800.</a:t>
            </a:r>
            <a:endParaRPr lang="en-US" sz="2600" dirty="0">
              <a:latin typeface="Calibri" panose="020F0502020204030204" pitchFamily="34" charset="0"/>
              <a:cs typeface="Times New Roman" panose="02020603050405020304" charset="0"/>
            </a:endParaRPr>
          </a:p>
          <a:p>
            <a:pPr marL="457200" indent="-457200">
              <a:buClr>
                <a:schemeClr val="accent2"/>
              </a:buClr>
              <a:buFont typeface="+mj-lt"/>
              <a:buAutoNum type="arabicPeriod"/>
            </a:pPr>
            <a:r>
              <a:rPr lang="en-US" sz="2600" dirty="0">
                <a:latin typeface="Calibri" panose="020F0502020204030204" pitchFamily="34" charset="0"/>
                <a:cs typeface="Times New Roman" panose="02020603050405020304" charset="0"/>
              </a:rPr>
              <a:t>Interviewed three people for the position of hair stylist.</a:t>
            </a:r>
            <a:endParaRPr lang="en-US" sz="2600" dirty="0">
              <a:latin typeface="Calibri" panose="020F0502020204030204" pitchFamily="34" charset="0"/>
              <a:cs typeface="Times New Roman" panose="02020603050405020304" charset="0"/>
            </a:endParaRPr>
          </a:p>
          <a:p>
            <a:pPr marL="0" indent="0">
              <a:buClr>
                <a:schemeClr val="accent2"/>
              </a:buClr>
              <a:buNone/>
            </a:pPr>
            <a:r>
              <a:rPr lang="en-US" sz="2600" dirty="0">
                <a:latin typeface="Calibri" panose="020F0502020204030204" pitchFamily="34" charset="0"/>
                <a:cs typeface="Times New Roman" panose="02020603050405020304" charset="0"/>
              </a:rPr>
              <a:t>Prepare the entries to record the transactions.</a:t>
            </a:r>
            <a:endParaRPr lang="en-IN" sz="26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latin typeface="Calibri" panose="020F0502020204030204" pitchFamily="34" charset="0"/>
                <a:cs typeface="Times New Roman" panose="02020603050405020304" charset="0"/>
              </a:rPr>
              <a:t>DO IT! 2: Recording Business Activities</a:t>
            </a:r>
            <a:br>
              <a:rPr lang="en-US" dirty="0">
                <a:latin typeface="Calibri" panose="020F0502020204030204" pitchFamily="34" charset="0"/>
                <a:cs typeface="Times New Roman" panose="02020603050405020304" charset="0"/>
              </a:rPr>
            </a:br>
            <a:r>
              <a:rPr lang="en-US" sz="3100" dirty="0">
                <a:latin typeface="Calibri" panose="020F0502020204030204" pitchFamily="34" charset="0"/>
                <a:cs typeface="Times New Roman" panose="02020603050405020304" charset="0"/>
              </a:rPr>
              <a:t>Solution</a:t>
            </a:r>
            <a:endParaRPr lang="en-US" sz="3600" dirty="0">
              <a:latin typeface="Calibri" panose="020F0502020204030204" pitchFamily="34" charset="0"/>
            </a:endParaRPr>
          </a:p>
        </p:txBody>
      </p:sp>
      <p:sp>
        <p:nvSpPr>
          <p:cNvPr id="18" name="Content Placeholder 17"/>
          <p:cNvSpPr>
            <a:spLocks noGrp="1"/>
          </p:cNvSpPr>
          <p:nvPr>
            <p:ph sz="quarter" idx="10"/>
          </p:nvPr>
        </p:nvSpPr>
        <p:spPr>
          <a:xfrm>
            <a:off x="304800" y="1752600"/>
            <a:ext cx="8534400" cy="924339"/>
          </a:xfrm>
        </p:spPr>
        <p:txBody>
          <a:bodyPr/>
          <a:lstStyle/>
          <a:p>
            <a:pPr marL="0" indent="0">
              <a:spcBef>
                <a:spcPts val="625"/>
              </a:spcBef>
              <a:buNone/>
            </a:pPr>
            <a:r>
              <a:rPr lang="en-US" sz="2400" b="1" dirty="0">
                <a:latin typeface="Calibri" panose="020F0502020204030204" pitchFamily="34" charset="0"/>
                <a:cs typeface="Times New Roman" panose="02020603050405020304" charset="0"/>
              </a:rPr>
              <a:t>Prepare the entries to record the transactions.</a:t>
            </a:r>
            <a:endParaRPr lang="en-US" sz="2400" b="1" dirty="0">
              <a:latin typeface="Calibri" panose="020F0502020204030204" pitchFamily="34" charset="0"/>
              <a:cs typeface="Times New Roman" panose="02020603050405020304" charset="0"/>
            </a:endParaRPr>
          </a:p>
          <a:p>
            <a:pPr marL="457200" indent="-457200">
              <a:spcBef>
                <a:spcPts val="625"/>
              </a:spcBef>
              <a:buClr>
                <a:schemeClr val="accent2"/>
              </a:buClr>
              <a:buFont typeface="+mj-lt"/>
              <a:buAutoNum type="arabicPeriod"/>
            </a:pPr>
            <a:r>
              <a:rPr lang="en-US" sz="2400" dirty="0">
                <a:latin typeface="Calibri" panose="020F0502020204030204" pitchFamily="34" charset="0"/>
                <a:cs typeface="Times New Roman" panose="02020603050405020304" charset="0"/>
              </a:rPr>
              <a:t>Opened a bank account and deposited $20,000.</a:t>
            </a:r>
            <a:endParaRPr lang="en-IN" sz="2400" dirty="0">
              <a:latin typeface="Calibri" panose="020F0502020204030204" pitchFamily="34" charset="0"/>
            </a:endParaRPr>
          </a:p>
        </p:txBody>
      </p:sp>
      <p:graphicFrame>
        <p:nvGraphicFramePr>
          <p:cNvPr id="29" name="Table Placeholder 26"/>
          <p:cNvGraphicFramePr>
            <a:graphicFrameLocks noGrp="1"/>
          </p:cNvGraphicFramePr>
          <p:nvPr>
            <p:ph type="tbl" sz="quarter" idx="16"/>
          </p:nvPr>
        </p:nvGraphicFramePr>
        <p:xfrm>
          <a:off x="1336812" y="2780843"/>
          <a:ext cx="6470376" cy="792480"/>
        </p:xfrm>
        <a:graphic>
          <a:graphicData uri="http://schemas.openxmlformats.org/drawingml/2006/table">
            <a:tbl>
              <a:tblPr firstRow="1" bandRow="1">
                <a:tableStyleId>{5940675A-B579-460E-94D1-54222C63F5DA}</a:tableStyleId>
              </a:tblPr>
              <a:tblGrid>
                <a:gridCol w="3235188"/>
                <a:gridCol w="3235188"/>
              </a:tblGrid>
              <a:tr h="274828">
                <a:tc>
                  <a:txBody>
                    <a:bodyPr/>
                    <a:lstStyle/>
                    <a:p>
                      <a:r>
                        <a:rPr lang="en-US" sz="2000" dirty="0">
                          <a:latin typeface="Calibri" panose="020F0502020204030204" pitchFamily="34" charset="0"/>
                        </a:rPr>
                        <a:t>Cash</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latin typeface="Calibri" panose="020F0502020204030204" pitchFamily="34" charset="0"/>
                        </a:rPr>
                        <a:t>20,000</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017">
                <a:tc>
                  <a:txBody>
                    <a:bodyPr/>
                    <a:lstStyle/>
                    <a:p>
                      <a:pPr marL="0" indent="463550"/>
                      <a:r>
                        <a:rPr lang="en-US" sz="2000" dirty="0">
                          <a:latin typeface="Calibri" panose="020F0502020204030204" pitchFamily="34" charset="0"/>
                        </a:rPr>
                        <a:t>Common</a:t>
                      </a:r>
                      <a:r>
                        <a:rPr lang="en-US" sz="2000" baseline="0" dirty="0">
                          <a:latin typeface="Calibri" panose="020F0502020204030204" pitchFamily="34" charset="0"/>
                        </a:rPr>
                        <a:t> Stock</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914400"/>
                      <a:r>
                        <a:rPr lang="en-US" sz="2000" dirty="0">
                          <a:latin typeface="Calibri" panose="020F0502020204030204" pitchFamily="34" charset="0"/>
                        </a:rPr>
                        <a:t>20,000</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9" name="Content Placeholder 18"/>
          <p:cNvSpPr>
            <a:spLocks noGrp="1"/>
          </p:cNvSpPr>
          <p:nvPr>
            <p:ph sz="quarter" idx="11"/>
          </p:nvPr>
        </p:nvSpPr>
        <p:spPr>
          <a:xfrm>
            <a:off x="304800" y="3636365"/>
            <a:ext cx="8534400" cy="816367"/>
          </a:xfrm>
        </p:spPr>
        <p:txBody>
          <a:bodyPr/>
          <a:lstStyle/>
          <a:p>
            <a:pPr marL="514350" indent="-514350">
              <a:buFont typeface="+mj-lt"/>
              <a:buAutoNum type="arabicPeriod" startAt="2"/>
            </a:pPr>
            <a:r>
              <a:rPr lang="en-US" sz="2400" dirty="0">
                <a:latin typeface="Calibri" panose="020F0502020204030204" pitchFamily="34" charset="0"/>
                <a:cs typeface="Times New Roman" panose="02020603050405020304" charset="0"/>
              </a:rPr>
              <a:t>Purchased equipment on account (to be paid in 30 days) for a total cost of $4,800.</a:t>
            </a:r>
            <a:endParaRPr lang="en-IN" sz="2400" dirty="0">
              <a:latin typeface="Calibri" panose="020F0502020204030204" pitchFamily="34" charset="0"/>
            </a:endParaRPr>
          </a:p>
        </p:txBody>
      </p:sp>
      <p:graphicFrame>
        <p:nvGraphicFramePr>
          <p:cNvPr id="30" name="Table Placeholder 26"/>
          <p:cNvGraphicFramePr>
            <a:graphicFrameLocks noGrp="1"/>
          </p:cNvGraphicFramePr>
          <p:nvPr>
            <p:ph type="tbl" sz="quarter" idx="17"/>
          </p:nvPr>
        </p:nvGraphicFramePr>
        <p:xfrm>
          <a:off x="1336812" y="4498361"/>
          <a:ext cx="6470376" cy="792480"/>
        </p:xfrm>
        <a:graphic>
          <a:graphicData uri="http://schemas.openxmlformats.org/drawingml/2006/table">
            <a:tbl>
              <a:tblPr firstRow="1" bandRow="1">
                <a:tableStyleId>{5940675A-B579-460E-94D1-54222C63F5DA}</a:tableStyleId>
              </a:tblPr>
              <a:tblGrid>
                <a:gridCol w="3235188"/>
                <a:gridCol w="3235188"/>
              </a:tblGrid>
              <a:tr h="274828">
                <a:tc>
                  <a:txBody>
                    <a:bodyPr/>
                    <a:lstStyle/>
                    <a:p>
                      <a:r>
                        <a:rPr lang="en-US" altLang="en-US" sz="2000" dirty="0">
                          <a:latin typeface="Calibri" panose="020F0502020204030204" pitchFamily="34" charset="0"/>
                          <a:cs typeface="Times New Roman" panose="02020603050405020304" charset="0"/>
                        </a:rPr>
                        <a:t>Equipment</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latin typeface="Calibri" panose="020F0502020204030204" pitchFamily="34" charset="0"/>
                        </a:rPr>
                        <a:t>4,800</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017">
                <a:tc>
                  <a:txBody>
                    <a:bodyPr/>
                    <a:lstStyle/>
                    <a:p>
                      <a:pPr marL="0" indent="463550"/>
                      <a:r>
                        <a:rPr lang="en-US" sz="2000" dirty="0">
                          <a:latin typeface="Calibri" panose="020F0502020204030204" pitchFamily="34" charset="0"/>
                        </a:rPr>
                        <a:t>Accounts Payable</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914400"/>
                      <a:r>
                        <a:rPr lang="en-US" sz="2000" dirty="0">
                          <a:latin typeface="Calibri" panose="020F0502020204030204" pitchFamily="34" charset="0"/>
                        </a:rPr>
                        <a:t>4,800</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20" name="Content Placeholder 19"/>
          <p:cNvSpPr>
            <a:spLocks noGrp="1"/>
          </p:cNvSpPr>
          <p:nvPr>
            <p:ph sz="quarter" idx="12"/>
          </p:nvPr>
        </p:nvSpPr>
        <p:spPr>
          <a:xfrm>
            <a:off x="304800" y="5300868"/>
            <a:ext cx="8534400" cy="861391"/>
          </a:xfrm>
        </p:spPr>
        <p:txBody>
          <a:bodyPr/>
          <a:lstStyle/>
          <a:p>
            <a:pPr marL="514350" indent="-514350">
              <a:buFont typeface="+mj-lt"/>
              <a:buAutoNum type="arabicPeriod" startAt="3"/>
            </a:pPr>
            <a:r>
              <a:rPr lang="en-US" sz="2400" dirty="0">
                <a:latin typeface="Calibri" panose="020F0502020204030204" pitchFamily="34" charset="0"/>
                <a:cs typeface="Times New Roman" panose="02020603050405020304" charset="0"/>
              </a:rPr>
              <a:t>Interviewed three people for the position of hair stylist.</a:t>
            </a:r>
            <a:endParaRPr lang="en-IN" sz="2400" dirty="0">
              <a:latin typeface="Calibri" panose="020F0502020204030204" pitchFamily="34" charset="0"/>
              <a:cs typeface="Times New Roman" panose="02020603050405020304" charset="0"/>
            </a:endParaRPr>
          </a:p>
          <a:p>
            <a:pPr marL="0" indent="914400">
              <a:buNone/>
            </a:pPr>
            <a:r>
              <a:rPr lang="en-US" altLang="en-US" sz="2400" dirty="0">
                <a:latin typeface="Calibri" panose="020F0502020204030204" pitchFamily="34" charset="0"/>
                <a:cs typeface="Times New Roman" panose="02020603050405020304" charset="0"/>
              </a:rPr>
              <a:t>No entry</a:t>
            </a:r>
            <a:endParaRPr lang="en-IN" sz="2400" dirty="0">
              <a:latin typeface="Calibri" panose="020F0502020204030204" pitchFamily="34" charset="0"/>
            </a:endParaRPr>
          </a:p>
        </p:txBody>
      </p:sp>
      <p:sp>
        <p:nvSpPr>
          <p:cNvPr id="26" name="Content Placeholder 25"/>
          <p:cNvSpPr>
            <a:spLocks noGrp="1"/>
          </p:cNvSpPr>
          <p:nvPr>
            <p:ph sz="quarter" idx="20"/>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1181100"/>
          </a:xfrm>
          <a:solidFill>
            <a:srgbClr val="E2F3F8"/>
          </a:solidFill>
        </p:spPr>
        <p:txBody>
          <a:bodyPr>
            <a:noAutofit/>
          </a:bodyPr>
          <a:lstStyle/>
          <a:p>
            <a:r>
              <a:rPr lang="en-US" sz="2800" b="1" dirty="0">
                <a:solidFill>
                  <a:srgbClr val="911621"/>
                </a:solidFill>
                <a:latin typeface="Calibri" panose="020F0502020204030204" pitchFamily="34" charset="0"/>
                <a:cs typeface="Times New Roman" panose="02020603050405020304" charset="0"/>
              </a:rPr>
              <a:t>LEARNING OBJECTIVE 3</a:t>
            </a:r>
            <a:br>
              <a:rPr lang="en-US" sz="2800" b="1" dirty="0">
                <a:solidFill>
                  <a:srgbClr val="911621"/>
                </a:solidFill>
                <a:latin typeface="Calibri" panose="020F0502020204030204" pitchFamily="34" charset="0"/>
                <a:cs typeface="Times New Roman" panose="02020603050405020304" charset="0"/>
              </a:rPr>
            </a:br>
            <a:r>
              <a:rPr lang="en-IN" sz="2800" dirty="0">
                <a:solidFill>
                  <a:schemeClr val="tx1"/>
                </a:solidFill>
                <a:latin typeface="Calibri" panose="020F0502020204030204" pitchFamily="34" charset="0"/>
                <a:cs typeface="Times New Roman" panose="02020603050405020304" charset="0"/>
              </a:rPr>
              <a:t>Explain How a Ledger and Posting Help in the Recording Process</a:t>
            </a:r>
            <a:endParaRPr lang="en-US" sz="2800" dirty="0">
              <a:solidFill>
                <a:schemeClr val="tx1"/>
              </a:solidFill>
              <a:latin typeface="Calibri" panose="020F0502020204030204" pitchFamily="34" charset="0"/>
            </a:endParaRPr>
          </a:p>
        </p:txBody>
      </p:sp>
      <p:pic>
        <p:nvPicPr>
          <p:cNvPr id="16" name="Picture Placeholder 15" descr="A flow diagram shows nine steps involved in the accounting cycle as Analyze, Journalize, Post to ledger accounts (highlighted), Trial balance, Adjusting entries, Adjusted trial balance, Financial statements, Closing entries, and Post-closing entries from left to right."/>
          <p:cNvPicPr>
            <a:picLocks noGrp="1" noChangeAspect="1"/>
          </p:cNvPicPr>
          <p:nvPr>
            <p:ph type="pic" sz="quarter" idx="13"/>
          </p:nvPr>
        </p:nvPicPr>
        <p:blipFill>
          <a:blip r:embed="rId1"/>
          <a:stretch>
            <a:fillRect/>
          </a:stretch>
        </p:blipFill>
        <p:spPr>
          <a:xfrm>
            <a:off x="483996" y="1784547"/>
            <a:ext cx="8176008" cy="896775"/>
          </a:xfrm>
          <a:prstGeom prst="rect">
            <a:avLst/>
          </a:prstGeom>
        </p:spPr>
      </p:pic>
      <p:sp>
        <p:nvSpPr>
          <p:cNvPr id="6" name="Content Placeholder 5"/>
          <p:cNvSpPr>
            <a:spLocks noGrp="1"/>
          </p:cNvSpPr>
          <p:nvPr>
            <p:ph sz="quarter" idx="10"/>
          </p:nvPr>
        </p:nvSpPr>
        <p:spPr>
          <a:xfrm>
            <a:off x="304800" y="2775860"/>
            <a:ext cx="8534400" cy="500740"/>
          </a:xfrm>
        </p:spPr>
        <p:txBody>
          <a:bodyPr/>
          <a:lstStyle/>
          <a:p>
            <a:pPr marL="0" indent="0">
              <a:buNone/>
            </a:pPr>
            <a:r>
              <a:rPr lang="en-US" altLang="en-US" sz="2800" b="1" dirty="0">
                <a:latin typeface="Calibri" panose="020F0502020204030204" pitchFamily="34" charset="0"/>
                <a:cs typeface="Times New Roman" panose="02020603050405020304" charset="0"/>
              </a:rPr>
              <a:t>The Ledger</a:t>
            </a:r>
            <a:endParaRPr lang="en-IN" sz="2800" dirty="0">
              <a:latin typeface="Calibri" panose="020F0502020204030204" pitchFamily="34" charset="0"/>
              <a:cs typeface="Times New Roman" panose="02020603050405020304" charset="0"/>
            </a:endParaRPr>
          </a:p>
        </p:txBody>
      </p:sp>
      <p:pic>
        <p:nvPicPr>
          <p:cNvPr id="17" name="Picture Placeholder 16" descr="A diagram illustrating the basic structure of a general ledger. A general ledger contains three types of accounts. The individual asset accounts include equipment, land, supplies, and cash. The liability accounts include interest payable, salaries and wages payable, accounts payable, and notes payable. The stockholders’ equity accounts include salaries and wages expense, service revenue, dividends, retained earnings, and common stock."/>
          <p:cNvPicPr>
            <a:picLocks noGrp="1" noChangeAspect="1"/>
          </p:cNvPicPr>
          <p:nvPr>
            <p:ph type="pic" sz="quarter" idx="14"/>
          </p:nvPr>
        </p:nvPicPr>
        <p:blipFill>
          <a:blip r:embed="rId2"/>
          <a:stretch>
            <a:fillRect/>
          </a:stretch>
        </p:blipFill>
        <p:spPr>
          <a:xfrm>
            <a:off x="1354918" y="3353956"/>
            <a:ext cx="6434164" cy="2870491"/>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Ledger</a:t>
            </a:r>
            <a:endParaRPr lang="en-US" sz="3600" dirty="0">
              <a:latin typeface="Calibri" panose="020F0502020204030204" pitchFamily="34" charset="0"/>
            </a:endParaRPr>
          </a:p>
        </p:txBody>
      </p:sp>
      <p:sp>
        <p:nvSpPr>
          <p:cNvPr id="6" name="Content Placeholder 5"/>
          <p:cNvSpPr>
            <a:spLocks noGrp="1"/>
          </p:cNvSpPr>
          <p:nvPr>
            <p:ph sz="quarter" idx="10"/>
          </p:nvPr>
        </p:nvSpPr>
        <p:spPr>
          <a:xfrm>
            <a:off x="304800" y="1752600"/>
            <a:ext cx="8534400" cy="544286"/>
          </a:xfrm>
        </p:spPr>
        <p:txBody>
          <a:bodyPr/>
          <a:lstStyle/>
          <a:p>
            <a:pPr marL="0" indent="0">
              <a:buNone/>
            </a:pPr>
            <a:r>
              <a:rPr lang="en-US" altLang="en-US" sz="2800" b="1" dirty="0">
                <a:latin typeface="Calibri" panose="020F0502020204030204" pitchFamily="34" charset="0"/>
                <a:cs typeface="Times New Roman" panose="02020603050405020304" charset="0"/>
              </a:rPr>
              <a:t>Three-Column Form of Account</a:t>
            </a:r>
            <a:endParaRPr lang="en-IN" sz="2800" dirty="0">
              <a:latin typeface="Calibri" panose="020F0502020204030204" pitchFamily="34" charset="0"/>
              <a:cs typeface="Times New Roman" panose="02020603050405020304" charset="0"/>
            </a:endParaRPr>
          </a:p>
        </p:txBody>
      </p:sp>
      <p:pic>
        <p:nvPicPr>
          <p:cNvPr id="14" name="Picture Placeholder 13" descr="An illustration depicts the three-column form of account. This illustration displays a label, Cash, is centered and shown in bold. The transactions and balances for each respective account for June 2022 are shown. The column headers are date, explanation, reference, debit, credit, balance.&#10;The data are as follows: &#10;June 1, 25,000 debit, balance 25,000;&#10;June 2, 8,000 credit, balance 17,000;&#10;June 3, 4,200 debit, balance 21,200;&#10;June 9, 7,500 debit, balance 28,700;&#10;June 17, 11,700 credit, balance 17,000;&#10;June 20, 250 credit, balance 16,750;&#10;June 30, 7,300 credit, balance 9,450."/>
          <p:cNvPicPr>
            <a:picLocks noGrp="1" noChangeAspect="1"/>
          </p:cNvPicPr>
          <p:nvPr>
            <p:ph type="pic" sz="quarter" idx="13"/>
          </p:nvPr>
        </p:nvPicPr>
        <p:blipFill>
          <a:blip r:embed="rId1"/>
          <a:stretch>
            <a:fillRect/>
          </a:stretch>
        </p:blipFill>
        <p:spPr>
          <a:xfrm>
            <a:off x="216932" y="2474297"/>
            <a:ext cx="8560237" cy="3077208"/>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Calibri" panose="020F0502020204030204" pitchFamily="34" charset="0"/>
                <a:cs typeface="Times New Roman" panose="02020603050405020304" charset="0"/>
              </a:rPr>
              <a:t>Ethics Insight Credit Suisse Group</a:t>
            </a:r>
            <a:endParaRPr lang="en-US" sz="3200" dirty="0">
              <a:latin typeface="Calibri" panose="020F0502020204030204" pitchFamily="34" charset="0"/>
            </a:endParaRPr>
          </a:p>
        </p:txBody>
      </p:sp>
      <p:sp>
        <p:nvSpPr>
          <p:cNvPr id="6" name="Content Placeholder 5"/>
          <p:cNvSpPr>
            <a:spLocks noGrp="1"/>
          </p:cNvSpPr>
          <p:nvPr>
            <p:ph sz="quarter" idx="10"/>
          </p:nvPr>
        </p:nvSpPr>
        <p:spPr>
          <a:xfrm>
            <a:off x="238125" y="1336311"/>
            <a:ext cx="6305550" cy="4884785"/>
          </a:xfrm>
        </p:spPr>
        <p:txBody>
          <a:bodyPr/>
          <a:lstStyle/>
          <a:p>
            <a:pPr marL="0" indent="0">
              <a:spcBef>
                <a:spcPts val="600"/>
              </a:spcBef>
              <a:buNone/>
            </a:pPr>
            <a:r>
              <a:rPr lang="en-IN" sz="1600" b="1" dirty="0">
                <a:latin typeface="Calibri" panose="020F0502020204030204" pitchFamily="34" charset="0"/>
              </a:rPr>
              <a:t>A Convenient Overstatement</a:t>
            </a:r>
            <a:endParaRPr lang="en-IN" sz="1600" b="1" dirty="0">
              <a:latin typeface="Calibri" panose="020F0502020204030204" pitchFamily="34" charset="0"/>
            </a:endParaRPr>
          </a:p>
          <a:p>
            <a:pPr marL="0" indent="0">
              <a:spcBef>
                <a:spcPts val="600"/>
              </a:spcBef>
              <a:buNone/>
            </a:pPr>
            <a:r>
              <a:rPr lang="en-IN" sz="1600" dirty="0">
                <a:latin typeface="Calibri" panose="020F0502020204030204" pitchFamily="34" charset="0"/>
              </a:rPr>
              <a:t>Sometimes a company’s investment securities suffer a permanent decline in value below their original cost. When this occurs, the company is supposed to reduce the recorded value of the securities on its balance sheet (“write them down” in common financial lingo) and record a loss. It appears, however, that during the financial crisis of 2008, employees at some financial institutions chose to look the other way as the value of their investments skidded. </a:t>
            </a:r>
            <a:endParaRPr lang="en-IN" sz="1600" dirty="0">
              <a:latin typeface="Calibri" panose="020F0502020204030204" pitchFamily="34" charset="0"/>
            </a:endParaRPr>
          </a:p>
          <a:p>
            <a:pPr marL="0" indent="0">
              <a:spcBef>
                <a:spcPts val="600"/>
              </a:spcBef>
              <a:buNone/>
            </a:pPr>
            <a:r>
              <a:rPr lang="en-IN" sz="1600" dirty="0">
                <a:latin typeface="Calibri" panose="020F0502020204030204" pitchFamily="34" charset="0"/>
              </a:rPr>
              <a:t>A number of Wall Street traders that worked for the investment bank </a:t>
            </a:r>
            <a:r>
              <a:rPr lang="en-IN" sz="1600" b="1" dirty="0">
                <a:latin typeface="Calibri" panose="020F0502020204030204" pitchFamily="34" charset="0"/>
              </a:rPr>
              <a:t>Credit Suisse Group </a:t>
            </a:r>
            <a:r>
              <a:rPr lang="en-IN" sz="1600" dirty="0">
                <a:latin typeface="Calibri" panose="020F0502020204030204" pitchFamily="34" charset="0"/>
              </a:rPr>
              <a:t>were charged with intentionally overstating the value of securities that had suffered declines of approximately $2.85 billion. One reason that they may have been reluctant to record the losses is out of fear that the company’s shareholders and clients would panic if they saw the magnitude of the losses. However, personal self-interest might have been equally to blame—the bonuses of the traders were tied to the value of the investment securities.</a:t>
            </a:r>
            <a:endParaRPr lang="en-IN" sz="1600" dirty="0">
              <a:latin typeface="Calibri" panose="020F0502020204030204" pitchFamily="34" charset="0"/>
            </a:endParaRPr>
          </a:p>
          <a:p>
            <a:pPr marL="0" indent="0">
              <a:spcBef>
                <a:spcPts val="600"/>
              </a:spcBef>
              <a:buNone/>
            </a:pPr>
            <a:r>
              <a:rPr lang="en-IN" sz="1600" dirty="0">
                <a:latin typeface="Calibri" panose="020F0502020204030204" pitchFamily="34" charset="0"/>
              </a:rPr>
              <a:t>Source: S. Pulliam, J. </a:t>
            </a:r>
            <a:r>
              <a:rPr lang="en-IN" sz="1600" dirty="0" err="1">
                <a:latin typeface="Calibri" panose="020F0502020204030204" pitchFamily="34" charset="0"/>
              </a:rPr>
              <a:t>Eaglesham</a:t>
            </a:r>
            <a:r>
              <a:rPr lang="en-IN" sz="1600" dirty="0">
                <a:latin typeface="Calibri" panose="020F0502020204030204" pitchFamily="34" charset="0"/>
              </a:rPr>
              <a:t>, and M. </a:t>
            </a:r>
            <a:r>
              <a:rPr lang="en-IN" sz="1600" dirty="0" err="1">
                <a:latin typeface="Calibri" panose="020F0502020204030204" pitchFamily="34" charset="0"/>
              </a:rPr>
              <a:t>Siconolfi</a:t>
            </a:r>
            <a:r>
              <a:rPr lang="en-IN" sz="1600" dirty="0">
                <a:latin typeface="Calibri" panose="020F0502020204030204" pitchFamily="34" charset="0"/>
              </a:rPr>
              <a:t>, “U.S. Plans Changes on Bond Fraud,” </a:t>
            </a:r>
            <a:r>
              <a:rPr lang="en-IN" sz="1600" i="1" dirty="0">
                <a:latin typeface="Calibri" panose="020F0502020204030204" pitchFamily="34" charset="0"/>
              </a:rPr>
              <a:t>Wall Street Journal Online </a:t>
            </a:r>
            <a:r>
              <a:rPr lang="en-IN" sz="1600" dirty="0">
                <a:latin typeface="Calibri" panose="020F0502020204030204" pitchFamily="34" charset="0"/>
              </a:rPr>
              <a:t>(February 1, 2012).</a:t>
            </a:r>
            <a:endParaRPr lang="en-IN" sz="1600" dirty="0">
              <a:latin typeface="Calibri" panose="020F0502020204030204" pitchFamily="34" charset="0"/>
            </a:endParaRPr>
          </a:p>
        </p:txBody>
      </p:sp>
      <p:pic>
        <p:nvPicPr>
          <p:cNvPr id="25" name="Picture Placeholder 24" descr="A photo of a woman covering her mouth with a dollar bill."/>
          <p:cNvPicPr>
            <a:picLocks noGrp="1" noChangeAspect="1"/>
          </p:cNvPicPr>
          <p:nvPr>
            <p:ph type="pic" sz="quarter" idx="13"/>
          </p:nvPr>
        </p:nvPicPr>
        <p:blipFill>
          <a:blip r:embed="rId1"/>
          <a:stretch>
            <a:fillRect/>
          </a:stretch>
        </p:blipFill>
        <p:spPr>
          <a:xfrm>
            <a:off x="6661967" y="1715887"/>
            <a:ext cx="2433133" cy="2590571"/>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600" dirty="0">
                <a:latin typeface="Calibri" panose="020F0502020204030204" pitchFamily="34" charset="0"/>
                <a:cs typeface="Times New Roman" panose="02020603050405020304" charset="0"/>
              </a:rPr>
              <a:t>The Recording Process</a:t>
            </a:r>
            <a:endParaRPr lang="en-US" sz="3600" dirty="0">
              <a:latin typeface="Calibri" panose="020F0502020204030204" pitchFamily="34" charset="0"/>
            </a:endParaRPr>
          </a:p>
        </p:txBody>
      </p:sp>
      <p:sp>
        <p:nvSpPr>
          <p:cNvPr id="13" name="Content Placeholder 12"/>
          <p:cNvSpPr>
            <a:spLocks noGrp="1"/>
          </p:cNvSpPr>
          <p:nvPr>
            <p:ph sz="quarter" idx="10"/>
          </p:nvPr>
        </p:nvSpPr>
        <p:spPr/>
        <p:txBody>
          <a:bodyPr/>
          <a:lstStyle/>
          <a:p>
            <a:pPr marL="0" indent="0">
              <a:spcBef>
                <a:spcPts val="625"/>
              </a:spcBef>
              <a:buClr>
                <a:srgbClr val="911B21"/>
              </a:buClr>
              <a:buNone/>
            </a:pPr>
            <a:r>
              <a:rPr lang="en-US" altLang="en-US" sz="2800" b="1" dirty="0">
                <a:solidFill>
                  <a:srgbClr val="911B21"/>
                </a:solidFill>
                <a:latin typeface="Calibri" panose="020F0502020204030204" pitchFamily="34" charset="0"/>
                <a:cs typeface="Times New Roman" panose="02020603050405020304" charset="0"/>
              </a:rPr>
              <a:t>Learning Objectives</a:t>
            </a:r>
            <a:endParaRPr lang="en-US" sz="2800" b="1" dirty="0">
              <a:solidFill>
                <a:srgbClr val="911B21"/>
              </a:solidFill>
              <a:latin typeface="Calibri" panose="020F0502020204030204" pitchFamily="34" charset="0"/>
              <a:cs typeface="Times New Roman" panose="02020603050405020304" charset="0"/>
            </a:endParaRPr>
          </a:p>
          <a:p>
            <a:pPr marL="742950" indent="-742950">
              <a:spcBef>
                <a:spcPts val="625"/>
              </a:spcBef>
              <a:buClr>
                <a:srgbClr val="911B21"/>
              </a:buClr>
              <a:buNone/>
            </a:pPr>
            <a:r>
              <a:rPr lang="en-US" sz="2800" b="1" dirty="0">
                <a:solidFill>
                  <a:srgbClr val="911B21"/>
                </a:solidFill>
                <a:latin typeface="Calibri" panose="020F0502020204030204" pitchFamily="34" charset="0"/>
                <a:cs typeface="Times New Roman" panose="02020603050405020304" charset="0"/>
              </a:rPr>
              <a:t>L</a:t>
            </a:r>
            <a:r>
              <a:rPr lang="en-US" sz="100" b="1" dirty="0">
                <a:solidFill>
                  <a:srgbClr val="911B21"/>
                </a:solidFill>
                <a:latin typeface="Calibri" panose="020F0502020204030204" pitchFamily="34" charset="0"/>
                <a:cs typeface="Times New Roman" panose="02020603050405020304" charset="0"/>
              </a:rPr>
              <a:t> </a:t>
            </a:r>
            <a:r>
              <a:rPr lang="en-US" sz="2800" b="1" dirty="0">
                <a:solidFill>
                  <a:srgbClr val="911B21"/>
                </a:solidFill>
                <a:latin typeface="Calibri" panose="020F0502020204030204" pitchFamily="34" charset="0"/>
                <a:cs typeface="Times New Roman" panose="02020603050405020304" charset="0"/>
              </a:rPr>
              <a:t>O 1 </a:t>
            </a:r>
            <a:r>
              <a:rPr lang="en-US" sz="2800" dirty="0">
                <a:latin typeface="Calibri" panose="020F0502020204030204" pitchFamily="34" charset="0"/>
                <a:cs typeface="Times New Roman" panose="02020603050405020304" charset="0"/>
              </a:rPr>
              <a:t>Describe how accounts, debits, and credits are used to record business transactions.</a:t>
            </a:r>
            <a:endParaRPr lang="en-US" sz="2800" dirty="0">
              <a:latin typeface="Calibri" panose="020F0502020204030204" pitchFamily="34" charset="0"/>
              <a:cs typeface="Times New Roman" panose="02020603050405020304" charset="0"/>
            </a:endParaRPr>
          </a:p>
          <a:p>
            <a:pPr marL="742950" indent="-742950">
              <a:spcBef>
                <a:spcPts val="625"/>
              </a:spcBef>
              <a:buClr>
                <a:srgbClr val="911B21"/>
              </a:buClr>
              <a:buNone/>
            </a:pPr>
            <a:r>
              <a:rPr lang="en-US" sz="2800" b="1" dirty="0">
                <a:solidFill>
                  <a:srgbClr val="911B21"/>
                </a:solidFill>
                <a:latin typeface="Calibri" panose="020F0502020204030204" pitchFamily="34" charset="0"/>
                <a:cs typeface="Times New Roman" panose="02020603050405020304" charset="0"/>
              </a:rPr>
              <a:t>L</a:t>
            </a:r>
            <a:r>
              <a:rPr lang="en-US" sz="100" b="1" dirty="0">
                <a:solidFill>
                  <a:srgbClr val="911B21"/>
                </a:solidFill>
                <a:latin typeface="Calibri" panose="020F0502020204030204" pitchFamily="34" charset="0"/>
                <a:cs typeface="Times New Roman" panose="02020603050405020304" charset="0"/>
              </a:rPr>
              <a:t> </a:t>
            </a:r>
            <a:r>
              <a:rPr lang="en-US" sz="2800" b="1" dirty="0">
                <a:solidFill>
                  <a:srgbClr val="911B21"/>
                </a:solidFill>
                <a:latin typeface="Calibri" panose="020F0502020204030204" pitchFamily="34" charset="0"/>
                <a:cs typeface="Times New Roman" panose="02020603050405020304" charset="0"/>
              </a:rPr>
              <a:t>O 2 </a:t>
            </a:r>
            <a:r>
              <a:rPr lang="en-US" sz="2800" dirty="0">
                <a:latin typeface="Calibri" panose="020F0502020204030204" pitchFamily="34" charset="0"/>
                <a:cs typeface="Times New Roman" panose="02020603050405020304" charset="0"/>
              </a:rPr>
              <a:t>Indicate how a journal is used in the recording process.</a:t>
            </a:r>
            <a:endParaRPr lang="en-US" sz="2800" dirty="0">
              <a:latin typeface="Calibri" panose="020F0502020204030204" pitchFamily="34" charset="0"/>
              <a:cs typeface="Times New Roman" panose="02020603050405020304" charset="0"/>
            </a:endParaRPr>
          </a:p>
          <a:p>
            <a:pPr marL="742950" indent="-742950">
              <a:spcBef>
                <a:spcPts val="625"/>
              </a:spcBef>
              <a:buClr>
                <a:srgbClr val="911B21"/>
              </a:buClr>
              <a:buNone/>
            </a:pPr>
            <a:r>
              <a:rPr lang="en-US" sz="2800" b="1" dirty="0">
                <a:solidFill>
                  <a:srgbClr val="911B21"/>
                </a:solidFill>
                <a:latin typeface="Calibri" panose="020F0502020204030204" pitchFamily="34" charset="0"/>
                <a:cs typeface="Times New Roman" panose="02020603050405020304" charset="0"/>
              </a:rPr>
              <a:t>L</a:t>
            </a:r>
            <a:r>
              <a:rPr lang="en-US" sz="100" b="1" dirty="0">
                <a:solidFill>
                  <a:srgbClr val="911B21"/>
                </a:solidFill>
                <a:latin typeface="Calibri" panose="020F0502020204030204" pitchFamily="34" charset="0"/>
                <a:cs typeface="Times New Roman" panose="02020603050405020304" charset="0"/>
              </a:rPr>
              <a:t> </a:t>
            </a:r>
            <a:r>
              <a:rPr lang="en-US" sz="2800" b="1" dirty="0">
                <a:solidFill>
                  <a:srgbClr val="911B21"/>
                </a:solidFill>
                <a:latin typeface="Calibri" panose="020F0502020204030204" pitchFamily="34" charset="0"/>
                <a:cs typeface="Times New Roman" panose="02020603050405020304" charset="0"/>
              </a:rPr>
              <a:t>O 3 </a:t>
            </a:r>
            <a:r>
              <a:rPr lang="en-US" sz="2800" dirty="0">
                <a:latin typeface="Calibri" panose="020F0502020204030204" pitchFamily="34" charset="0"/>
                <a:cs typeface="Times New Roman" panose="02020603050405020304" charset="0"/>
              </a:rPr>
              <a:t>Explain how a ledger and posting help in the recording process.</a:t>
            </a:r>
            <a:endParaRPr lang="en-US" sz="2800" dirty="0">
              <a:latin typeface="Calibri" panose="020F0502020204030204" pitchFamily="34" charset="0"/>
              <a:cs typeface="Times New Roman" panose="02020603050405020304" charset="0"/>
            </a:endParaRPr>
          </a:p>
          <a:p>
            <a:pPr marL="0" indent="0">
              <a:spcBef>
                <a:spcPts val="625"/>
              </a:spcBef>
              <a:buClr>
                <a:srgbClr val="911B21"/>
              </a:buClr>
              <a:buNone/>
            </a:pPr>
            <a:r>
              <a:rPr lang="en-US" sz="2800" b="1" dirty="0">
                <a:solidFill>
                  <a:srgbClr val="911B21"/>
                </a:solidFill>
                <a:latin typeface="Calibri" panose="020F0502020204030204" pitchFamily="34" charset="0"/>
                <a:cs typeface="Times New Roman" panose="02020603050405020304" charset="0"/>
              </a:rPr>
              <a:t>L</a:t>
            </a:r>
            <a:r>
              <a:rPr lang="en-US" sz="100" b="1" dirty="0">
                <a:solidFill>
                  <a:srgbClr val="911B21"/>
                </a:solidFill>
                <a:latin typeface="Calibri" panose="020F0502020204030204" pitchFamily="34" charset="0"/>
                <a:cs typeface="Times New Roman" panose="02020603050405020304" charset="0"/>
              </a:rPr>
              <a:t> </a:t>
            </a:r>
            <a:r>
              <a:rPr lang="en-US" sz="2800" b="1" dirty="0">
                <a:solidFill>
                  <a:srgbClr val="911B21"/>
                </a:solidFill>
                <a:latin typeface="Calibri" panose="020F0502020204030204" pitchFamily="34" charset="0"/>
                <a:cs typeface="Times New Roman" panose="02020603050405020304" charset="0"/>
              </a:rPr>
              <a:t>O 4 </a:t>
            </a:r>
            <a:r>
              <a:rPr lang="en-US" sz="2800" dirty="0">
                <a:latin typeface="Calibri" panose="020F0502020204030204" pitchFamily="34" charset="0"/>
                <a:cs typeface="Times New Roman" panose="02020603050405020304" charset="0"/>
              </a:rPr>
              <a:t>Prepare a trial balance.</a:t>
            </a:r>
            <a:endParaRPr lang="en-US" sz="2800" dirty="0">
              <a:latin typeface="Calibri" panose="020F0502020204030204" pitchFamily="3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7323872" cy="975360"/>
          </a:xfrm>
        </p:spPr>
        <p:txBody>
          <a:bodyPr>
            <a:normAutofit fontScale="90000"/>
          </a:bodyPr>
          <a:lstStyle/>
          <a:p>
            <a:r>
              <a:rPr lang="en-IN" sz="3600" dirty="0">
                <a:latin typeface="Calibri" panose="020F0502020204030204" pitchFamily="34" charset="0"/>
                <a:cs typeface="Times New Roman" panose="02020603050405020304" charset="0"/>
              </a:rPr>
              <a:t>Ethics Insight Credit Suisse Group</a:t>
            </a:r>
            <a:r>
              <a:rPr lang="en-US" altLang="en-US" sz="3600" dirty="0">
                <a:latin typeface="Calibri" panose="020F0502020204030204" pitchFamily="34" charset="0"/>
                <a:cs typeface="Times New Roman" panose="02020603050405020304" charset="0"/>
              </a:rPr>
              <a:t> </a:t>
            </a:r>
            <a:r>
              <a:rPr lang="en-US" altLang="en-US" dirty="0">
                <a:latin typeface="Calibri" panose="020F0502020204030204" pitchFamily="34" charset="0"/>
                <a:cs typeface="Times New Roman" panose="02020603050405020304" charset="0"/>
              </a:rPr>
              <a:t>(Question and Answer)</a:t>
            </a:r>
            <a:endParaRPr lang="en-US" sz="3600" dirty="0">
              <a:latin typeface="Calibri" panose="020F0502020204030204" pitchFamily="34" charset="0"/>
            </a:endParaRPr>
          </a:p>
        </p:txBody>
      </p:sp>
      <p:sp>
        <p:nvSpPr>
          <p:cNvPr id="6" name="Content Placeholder 5"/>
          <p:cNvSpPr>
            <a:spLocks noGrp="1"/>
          </p:cNvSpPr>
          <p:nvPr>
            <p:ph sz="quarter" idx="10"/>
          </p:nvPr>
        </p:nvSpPr>
        <p:spPr>
          <a:xfrm>
            <a:off x="304800" y="1660338"/>
            <a:ext cx="5981700" cy="4530643"/>
          </a:xfrm>
        </p:spPr>
        <p:txBody>
          <a:bodyPr/>
          <a:lstStyle/>
          <a:p>
            <a:pPr marL="0" indent="0">
              <a:spcBef>
                <a:spcPts val="600"/>
              </a:spcBef>
              <a:buNone/>
            </a:pPr>
            <a:r>
              <a:rPr lang="en-IN" sz="2200" b="1" dirty="0">
                <a:latin typeface="Calibri" panose="020F0502020204030204" pitchFamily="34" charset="0"/>
              </a:rPr>
              <a:t>A Convenient Overstatement</a:t>
            </a:r>
            <a:endParaRPr lang="en-IN" sz="2200" b="1" dirty="0">
              <a:latin typeface="Calibri" panose="020F0502020204030204" pitchFamily="34" charset="0"/>
            </a:endParaRPr>
          </a:p>
          <a:p>
            <a:pPr marL="0" indent="0">
              <a:spcBef>
                <a:spcPts val="600"/>
              </a:spcBef>
              <a:spcAft>
                <a:spcPts val="1800"/>
              </a:spcAft>
              <a:buNone/>
            </a:pPr>
            <a:r>
              <a:rPr lang="en-IN" sz="2200" dirty="0">
                <a:latin typeface="Calibri" panose="020F0502020204030204" pitchFamily="34" charset="0"/>
              </a:rPr>
              <a:t>What incentives might employees have had to overstate the value of these investment securities on the company’s financial statements?</a:t>
            </a:r>
            <a:endParaRPr lang="en-IN" sz="2200" dirty="0">
              <a:latin typeface="Calibri" panose="020F0502020204030204" pitchFamily="34" charset="0"/>
            </a:endParaRPr>
          </a:p>
          <a:p>
            <a:pPr marL="0" indent="0">
              <a:spcBef>
                <a:spcPts val="600"/>
              </a:spcBef>
              <a:buNone/>
            </a:pPr>
            <a:r>
              <a:rPr lang="en-US" altLang="en-US" sz="2200" dirty="0">
                <a:solidFill>
                  <a:srgbClr val="911B21"/>
                </a:solidFill>
                <a:latin typeface="Calibri" panose="020F0502020204030204" pitchFamily="34" charset="0"/>
                <a:cs typeface="Times New Roman" panose="02020603050405020304" charset="0"/>
              </a:rPr>
              <a:t>Answer:</a:t>
            </a:r>
            <a:endParaRPr lang="en-IN" sz="2200" dirty="0">
              <a:latin typeface="Calibri" panose="020F0502020204030204" pitchFamily="34" charset="0"/>
            </a:endParaRPr>
          </a:p>
          <a:p>
            <a:pPr marL="0" indent="0">
              <a:spcBef>
                <a:spcPts val="600"/>
              </a:spcBef>
              <a:buNone/>
            </a:pPr>
            <a:r>
              <a:rPr lang="en-US" sz="2200" dirty="0">
                <a:latin typeface="Calibri" panose="020F0502020204030204" pitchFamily="34" charset="0"/>
              </a:rPr>
              <a:t>One reason that they may have been reluctant to record the losses is out of fear that the company's shareholders and clients would panic if they saw the magnitude of the losses. However, personal self-interest might have been equally to blame—the bonuses of the traders were tied to the value of the investment securities.</a:t>
            </a:r>
            <a:endParaRPr lang="en-IN" sz="2200" dirty="0">
              <a:latin typeface="Calibri" panose="020F0502020204030204" pitchFamily="34" charset="0"/>
            </a:endParaRPr>
          </a:p>
        </p:txBody>
      </p:sp>
      <p:pic>
        <p:nvPicPr>
          <p:cNvPr id="8" name="Picture Placeholder 24" descr="A photo of a woman covering her mouth with a dollar bill."/>
          <p:cNvPicPr>
            <a:picLocks noGrp="1" noChangeAspect="1"/>
          </p:cNvPicPr>
          <p:nvPr>
            <p:ph type="pic" sz="quarter" idx="13"/>
          </p:nvPr>
        </p:nvPicPr>
        <p:blipFill>
          <a:blip r:embed="rId1"/>
          <a:stretch>
            <a:fillRect/>
          </a:stretch>
        </p:blipFill>
        <p:spPr>
          <a:xfrm>
            <a:off x="6661967" y="1715887"/>
            <a:ext cx="2433133" cy="2590571"/>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Posting</a:t>
            </a:r>
            <a:endParaRPr lang="en-US" sz="3600" dirty="0">
              <a:latin typeface="Calibri" panose="020F0502020204030204" pitchFamily="34" charset="0"/>
            </a:endParaRPr>
          </a:p>
        </p:txBody>
      </p:sp>
      <p:sp>
        <p:nvSpPr>
          <p:cNvPr id="6" name="Content Placeholder 5"/>
          <p:cNvSpPr>
            <a:spLocks noGrp="1"/>
          </p:cNvSpPr>
          <p:nvPr>
            <p:ph sz="quarter" idx="10"/>
          </p:nvPr>
        </p:nvSpPr>
        <p:spPr>
          <a:xfrm>
            <a:off x="304800" y="1752600"/>
            <a:ext cx="2303489" cy="930639"/>
          </a:xfrm>
        </p:spPr>
        <p:txBody>
          <a:bodyPr/>
          <a:lstStyle/>
          <a:p>
            <a:pPr marL="0" indent="0">
              <a:buNone/>
            </a:pPr>
            <a:r>
              <a:rPr lang="en-US" sz="2600" dirty="0">
                <a:latin typeface="Calibri" panose="020F0502020204030204" pitchFamily="34" charset="0"/>
                <a:cs typeface="Times New Roman" panose="02020603050405020304" charset="0"/>
              </a:rPr>
              <a:t>Posting a journal entry.</a:t>
            </a:r>
            <a:endParaRPr lang="en-IN" sz="2600" dirty="0">
              <a:latin typeface="Calibri" panose="020F0502020204030204" pitchFamily="34" charset="0"/>
              <a:cs typeface="Times New Roman" panose="02020603050405020304" charset="0"/>
            </a:endParaRPr>
          </a:p>
        </p:txBody>
      </p:sp>
      <p:pic>
        <p:nvPicPr>
          <p:cNvPr id="14" name="Picture Placeholder 13" descr="Three journal statements for posting a journal entry are given. First is the General Journal J1. This illustration displays a label, General Journal, centered and shown in bold. The next line displays five column headings of the journal as Date, Account Titles and Explanation, Reference, Debit, and Credit. Immediately under the Date column label, 2022 is displayed followed by September 1. The debit part of the transaction is recorded by displaying the account name, Cash, and in the Account Titles and Explanation section, Reference 101, 15,000 debit, and on the same row as the date. The second part of the transaction is illustrated by displaying the credit account name, Common Stock, Reference 311, 15,000 credit, which is slightly indented on the next line in the Account Titles and Explanation section. Just below the Common Stock account and slightly indented appears the description of the journal entry as: Issued common stock for cash. &#10;&#10;Second is the GENERAL LEDGER with number 101. This illustration displays a label, General Ledger, centered and shown in bold. The column headers are date, explanation, reference, debit, credit, balance.&#10;Immediately under the Date column label, 2022 is displayed followed by September 1. The data from Cash are:&#10;September 1, reference J 1, 15,000 debit, balance 15,000;&#10;&#10;Third is the COMMON STOCK with number 311. The illustration displays a label, Common Stock, centered and shown in bold. The column headers are date, explanation, reference, debit, credit, balance. Immediately under the Date column label, 2022 is displayed followed by September 1. The data from Common Stock are:&#10;September 1, reference J 1, 15,000 credit, balance 15,000. &#10;&#10;An arrow labeled Key 1 points from the date of the General Journal to the date of the General Ledger. Another arrow labeled Key 2 points from the number 101 of the General Ledger toward the reference number of Cash of the General Journal. Another arrow labeled Key 3 points from the credit amount of Common Stock of the General Journal points to the balance amount of the Common Stock. Another arrow labeled Key 4 points from the Number 311 of the Common Stock to the reference number of Common Stock of the General Journal.&#10;Key 1 indicates: Post to debit account–date, journal page number, and amount.&#10;Key 2 indicates: Enter debit account number in journal reference column.&#10;Key 3 indicates: Post to credit account–date, journal page number, and amount.&#10;Key 4 indicates: Enter credit account number in journal reference column."/>
          <p:cNvPicPr>
            <a:picLocks noGrp="1" noChangeAspect="1"/>
          </p:cNvPicPr>
          <p:nvPr>
            <p:ph type="pic" sz="quarter" idx="13"/>
          </p:nvPr>
        </p:nvPicPr>
        <p:blipFill>
          <a:blip r:embed="rId1"/>
          <a:stretch>
            <a:fillRect/>
          </a:stretch>
        </p:blipFill>
        <p:spPr>
          <a:xfrm>
            <a:off x="3444215" y="1507510"/>
            <a:ext cx="5213765" cy="4631094"/>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7078" y="457200"/>
            <a:ext cx="8543926" cy="1123950"/>
          </a:xfrm>
        </p:spPr>
        <p:txBody>
          <a:bodyPr>
            <a:normAutofit fontScale="90000"/>
          </a:bodyPr>
          <a:lstStyle/>
          <a:p>
            <a:pPr>
              <a:lnSpc>
                <a:spcPct val="100000"/>
              </a:lnSpc>
            </a:pPr>
            <a:r>
              <a:rPr lang="en-US" altLang="en-US" dirty="0">
                <a:latin typeface="Calibri" panose="020F0502020204030204" pitchFamily="34" charset="0"/>
                <a:cs typeface="Times New Roman" panose="02020603050405020304" charset="0"/>
              </a:rPr>
              <a:t>Posting</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Question</a:t>
            </a:r>
            <a:endParaRPr lang="en-US" sz="3600"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Posting:</a:t>
            </a:r>
            <a:endParaRPr lang="en-US" altLang="en-US" sz="2800" dirty="0">
              <a:latin typeface="Calibri" panose="020F0502020204030204" pitchFamily="34" charset="0"/>
              <a:cs typeface="Times New Roman" panose="02020603050405020304" charset="0"/>
            </a:endParaRPr>
          </a:p>
          <a:p>
            <a:pPr marL="75946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normally occurs before journalizing.</a:t>
            </a:r>
            <a:endParaRPr lang="en-US" altLang="en-US" sz="2800" dirty="0">
              <a:latin typeface="Calibri" panose="020F0502020204030204" pitchFamily="34" charset="0"/>
              <a:cs typeface="Times New Roman" panose="02020603050405020304" charset="0"/>
            </a:endParaRPr>
          </a:p>
          <a:p>
            <a:pPr marL="75946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transfers ledger transaction data to the journal.</a:t>
            </a:r>
            <a:endParaRPr lang="en-US" altLang="en-US" sz="2800" dirty="0">
              <a:latin typeface="Calibri" panose="020F0502020204030204" pitchFamily="34" charset="0"/>
              <a:cs typeface="Times New Roman" panose="02020603050405020304" charset="0"/>
            </a:endParaRPr>
          </a:p>
          <a:p>
            <a:pPr marL="75946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is an optional step in the recording process.</a:t>
            </a:r>
            <a:endParaRPr lang="en-US" altLang="en-US" sz="2800" dirty="0">
              <a:latin typeface="Calibri" panose="020F0502020204030204" pitchFamily="34" charset="0"/>
              <a:cs typeface="Times New Roman" panose="02020603050405020304" charset="0"/>
            </a:endParaRPr>
          </a:p>
          <a:p>
            <a:pPr marL="75946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transfers journal entries to ledger accounts.</a:t>
            </a:r>
            <a:endParaRPr lang="en-IN" sz="28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Posting</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Answer</a:t>
            </a:r>
            <a:endParaRPr lang="en-IN" sz="2700" dirty="0">
              <a:latin typeface="Calibri" panose="020F0502020204030204" pitchFamily="34" charset="0"/>
            </a:endParaRPr>
          </a:p>
        </p:txBody>
      </p:sp>
      <p:sp>
        <p:nvSpPr>
          <p:cNvPr id="5" name="Content Placeholder 4"/>
          <p:cNvSpPr>
            <a:spLocks noGrp="1"/>
          </p:cNvSpPr>
          <p:nvPr>
            <p:ph sz="quarter" idx="10"/>
          </p:nvPr>
        </p:nvSpPr>
        <p:spPr>
          <a:xfrm>
            <a:off x="304800" y="1752600"/>
            <a:ext cx="8534400" cy="3835400"/>
          </a:xfrm>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Posting:</a:t>
            </a:r>
            <a:endParaRPr lang="en-US" altLang="en-US" sz="2800" dirty="0">
              <a:latin typeface="Calibri" panose="020F0502020204030204" pitchFamily="34" charset="0"/>
              <a:cs typeface="Times New Roman" panose="02020603050405020304" charset="0"/>
            </a:endParaRPr>
          </a:p>
          <a:p>
            <a:pPr marL="816610" lvl="1" indent="-51435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normally occurs before journalizing.</a:t>
            </a:r>
            <a:endParaRPr lang="en-US" altLang="en-US" sz="2800" dirty="0">
              <a:latin typeface="Calibri" panose="020F0502020204030204" pitchFamily="34" charset="0"/>
              <a:cs typeface="Times New Roman" panose="02020603050405020304" charset="0"/>
            </a:endParaRPr>
          </a:p>
          <a:p>
            <a:pPr marL="816610" lvl="1" indent="-51435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transfers ledger transaction data to the journal.</a:t>
            </a:r>
            <a:endParaRPr lang="en-US" altLang="en-US" sz="2800" dirty="0">
              <a:latin typeface="Calibri" panose="020F0502020204030204" pitchFamily="34" charset="0"/>
              <a:cs typeface="Times New Roman" panose="02020603050405020304" charset="0"/>
            </a:endParaRPr>
          </a:p>
          <a:p>
            <a:pPr marL="816610" lvl="1" indent="-51435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is an optional step in the recording process.</a:t>
            </a:r>
            <a:endParaRPr lang="en-US" altLang="en-US" sz="2800" dirty="0">
              <a:latin typeface="Calibri" panose="020F0502020204030204" pitchFamily="34" charset="0"/>
              <a:cs typeface="Times New Roman" panose="02020603050405020304" charset="0"/>
            </a:endParaRPr>
          </a:p>
          <a:p>
            <a:pPr marL="816610" lvl="1" indent="-514350">
              <a:buClr>
                <a:srgbClr val="911B21"/>
              </a:buClr>
              <a:buSzPct val="100000"/>
              <a:buFont typeface="+mj-lt"/>
              <a:buAutoNum type="alphaLcPeriod"/>
            </a:pPr>
            <a:r>
              <a:rPr lang="en-US" altLang="en-US" sz="2800" dirty="0">
                <a:solidFill>
                  <a:srgbClr val="911B21"/>
                </a:solidFill>
                <a:cs typeface="Times New Roman" panose="02020603050405020304" charset="0"/>
              </a:rPr>
              <a:t>Answer: </a:t>
            </a:r>
            <a:r>
              <a:rPr lang="en-US" altLang="en-US" sz="2800" dirty="0">
                <a:latin typeface="Calibri" panose="020F0502020204030204" pitchFamily="34" charset="0"/>
                <a:cs typeface="Times New Roman" panose="02020603050405020304" charset="0"/>
              </a:rPr>
              <a:t>transfers journal entries to ledger accounts.</a:t>
            </a:r>
            <a:endParaRPr lang="en-IN" sz="2800" dirty="0">
              <a:latin typeface="Calibri" panose="020F0502020204030204" pitchFamily="34" charset="0"/>
              <a:cs typeface="Times New Roman" panose="02020603050405020304" charset="0"/>
            </a:endParaRPr>
          </a:p>
        </p:txBody>
      </p:sp>
      <p:sp>
        <p:nvSpPr>
          <p:cNvPr id="7" name="Content Placeholder 5"/>
          <p:cNvSpPr>
            <a:spLocks noGrp="1"/>
          </p:cNvSpPr>
          <p:nvPr>
            <p:ph sz="quarter" idx="4294967295"/>
          </p:nvPr>
        </p:nvSpPr>
        <p:spPr>
          <a:xfrm>
            <a:off x="304800" y="6477000"/>
            <a:ext cx="609600" cy="304800"/>
          </a:xfrm>
          <a:prstGeom prst="rect">
            <a:avLst/>
          </a:prstGeom>
        </p:spPr>
        <p:txBody>
          <a:bodyPr/>
          <a:lstStyle/>
          <a:p>
            <a:pPr marL="0" indent="0">
              <a:buNone/>
            </a:pPr>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3</a:t>
            </a:r>
            <a:endParaRPr lang="en-IN" sz="1200" dirty="0">
              <a:latin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Chart of Accounts</a:t>
            </a:r>
            <a:endParaRPr lang="en-US" sz="3600" dirty="0">
              <a:latin typeface="Calibri" panose="020F0502020204030204" pitchFamily="34" charset="0"/>
            </a:endParaRPr>
          </a:p>
        </p:txBody>
      </p:sp>
      <p:pic>
        <p:nvPicPr>
          <p:cNvPr id="14" name="Picture Placeholder 13" descr="A statement displays a two-line heading consisting of the name of the company, Pioneer Advertising Incorporated; and type of the account, Chart of accounts. Five sections are present on the statement. &#10;The label, Assets is centered and shown in bold. Immediately below the Assets, the account numbers and account names are listed as follows: 101, Cash; 112, Accounts Receivable; 126, Supplies; 130, Prepaid Insurance; 157, Equipment; 158, Accumulated Depreciation— Revenues Equipment. &#10;The label, Liabilities is centered and shown in bold. Immediately below the Liabilities, the account numbers and account names are listed as follows: 200, Notes Payable; 201, Accounts Payable; 209, Unearned Service Revenue; 212, Salaries and Wages Payable; 230, Interest Payable. &#10;The label, Stockholders’ Equity is centered and shown in bold. Immediately below the Stockholders’ Equity, the account numbers and account names are listed as follows: 311, Common Stock; 320, Retained Earnings; 332, Dividends; 350, Income Summary. &#10;The label, Revenues is centered and shown in bold. Immediately below the Revenues, the account number and account name are listed as follows: 400, Service Revenue. &#10;The label, Expenses is centered and shown in bold. Immediately below the Expenses, the account numbers and account names are listed as follows: 631, Supplies Expense; 711, Depreciation Expense; 722, Insurance Expense; 726, Salaries and Wages Expense; 729, Rent Expense; 732, Utilities Expense; 905, Interest Expense."/>
          <p:cNvPicPr>
            <a:picLocks noGrp="1" noChangeAspect="1"/>
          </p:cNvPicPr>
          <p:nvPr>
            <p:ph type="pic" sz="quarter" idx="13"/>
          </p:nvPr>
        </p:nvPicPr>
        <p:blipFill>
          <a:blip r:embed="rId1"/>
          <a:stretch>
            <a:fillRect/>
          </a:stretch>
        </p:blipFill>
        <p:spPr>
          <a:xfrm>
            <a:off x="984333" y="1618897"/>
            <a:ext cx="7175335" cy="4633664"/>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3600" dirty="0">
                <a:latin typeface="Calibri" panose="020F0502020204030204" pitchFamily="34" charset="0"/>
                <a:cs typeface="Times New Roman" panose="02020603050405020304" charset="0"/>
              </a:rPr>
              <a:t>Investment of Cash by Stockholders</a:t>
            </a:r>
            <a:endParaRPr lang="en-US" sz="3600" dirty="0">
              <a:latin typeface="Calibri" panose="020F0502020204030204" pitchFamily="34" charset="0"/>
            </a:endParaRPr>
          </a:p>
        </p:txBody>
      </p:sp>
      <p:sp>
        <p:nvSpPr>
          <p:cNvPr id="6" name="Content Placeholder 5"/>
          <p:cNvSpPr>
            <a:spLocks noGrp="1"/>
          </p:cNvSpPr>
          <p:nvPr>
            <p:ph sz="quarter" idx="10"/>
          </p:nvPr>
        </p:nvSpPr>
        <p:spPr>
          <a:xfrm>
            <a:off x="304800" y="1752600"/>
            <a:ext cx="3418114" cy="4408714"/>
          </a:xfrm>
        </p:spPr>
        <p:txBody>
          <a:bodyPr/>
          <a:lstStyle/>
          <a:p>
            <a:pPr marL="0" indent="0">
              <a:lnSpc>
                <a:spcPct val="110000"/>
              </a:lnSpc>
              <a:spcBef>
                <a:spcPct val="50000"/>
              </a:spcBef>
              <a:buNone/>
            </a:pPr>
            <a:r>
              <a:rPr lang="en-US" altLang="en-US" sz="2400" b="1" dirty="0">
                <a:latin typeface="Calibri" panose="020F0502020204030204" pitchFamily="34" charset="0"/>
                <a:cs typeface="Times New Roman" panose="02020603050405020304" charset="0"/>
              </a:rPr>
              <a:t>Follow these steps:</a:t>
            </a:r>
            <a:endParaRPr lang="en-US" altLang="en-US" sz="2400" b="1" dirty="0">
              <a:latin typeface="Calibri" panose="020F0502020204030204" pitchFamily="34" charset="0"/>
              <a:cs typeface="Times New Roman" panose="02020603050405020304" charset="0"/>
            </a:endParaRPr>
          </a:p>
          <a:p>
            <a:pPr marL="457200" indent="-457200">
              <a:buClr>
                <a:srgbClr val="911B21"/>
              </a:buClr>
              <a:buFont typeface="+mj-lt"/>
              <a:buAutoNum type="arabicPeriod"/>
            </a:pPr>
            <a:r>
              <a:rPr lang="en-US" altLang="en-US" sz="2400" dirty="0">
                <a:latin typeface="Calibri" panose="020F0502020204030204" pitchFamily="34" charset="0"/>
                <a:cs typeface="Times New Roman" panose="02020603050405020304" charset="0"/>
              </a:rPr>
              <a:t>Determine what type of account is involved.</a:t>
            </a:r>
            <a:endParaRPr lang="en-US" altLang="en-US" sz="2400" dirty="0">
              <a:latin typeface="Calibri" panose="020F0502020204030204" pitchFamily="34" charset="0"/>
              <a:cs typeface="Times New Roman" panose="02020603050405020304" charset="0"/>
            </a:endParaRPr>
          </a:p>
          <a:p>
            <a:pPr marL="457200" indent="-457200">
              <a:buClr>
                <a:srgbClr val="911B21"/>
              </a:buClr>
              <a:buFont typeface="+mj-lt"/>
              <a:buAutoNum type="arabicPeriod"/>
            </a:pPr>
            <a:r>
              <a:rPr lang="en-US" altLang="en-US" sz="2400" dirty="0">
                <a:latin typeface="Calibri" panose="020F0502020204030204" pitchFamily="34" charset="0"/>
                <a:cs typeface="Times New Roman" panose="02020603050405020304" charset="0"/>
              </a:rPr>
              <a:t>Determine what items increased or decreased and by how much.</a:t>
            </a:r>
            <a:endParaRPr lang="en-US" altLang="en-US" sz="2400" dirty="0">
              <a:latin typeface="Calibri" panose="020F0502020204030204" pitchFamily="34" charset="0"/>
              <a:cs typeface="Times New Roman" panose="02020603050405020304" charset="0"/>
            </a:endParaRPr>
          </a:p>
          <a:p>
            <a:pPr marL="457200" indent="-457200">
              <a:buClr>
                <a:srgbClr val="911B21"/>
              </a:buClr>
              <a:buFont typeface="+mj-lt"/>
              <a:buAutoNum type="arabicPeriod"/>
            </a:pPr>
            <a:r>
              <a:rPr lang="en-US" altLang="en-US" sz="2400" dirty="0">
                <a:latin typeface="Calibri" panose="020F0502020204030204" pitchFamily="34" charset="0"/>
                <a:cs typeface="Times New Roman" panose="02020603050405020304" charset="0"/>
              </a:rPr>
              <a:t>Translate the increases and decreases into debits and credits.</a:t>
            </a:r>
            <a:endParaRPr lang="en-IN" sz="2400" dirty="0">
              <a:latin typeface="Calibri" panose="020F0502020204030204" pitchFamily="34" charset="0"/>
              <a:cs typeface="Times New Roman" panose="02020603050405020304" charset="0"/>
            </a:endParaRPr>
          </a:p>
        </p:txBody>
      </p:sp>
      <p:pic>
        <p:nvPicPr>
          <p:cNvPr id="14" name="Picture Placeholder 13" descr="An Illustration depicts the basic steps for of the recording and posting process for the Investment of cash by stockholders. The five steps below are Basic Analysis, Equation Analysis, Debit–Credit Analysis, Journal Entry, and Posting. The first step is the basic analysis is labeled as: The asset Cash increases $10,000, stockholders’ equity (specifically, Common Stock) increases $10,000. &#10;&#10;The equation analysis step displays the transaction in account analysis format which begins with the accounting equation expressed as: Assets = Liabilities + Stockholders' Equity. The Cash account is listed under the assets and the common stock account is listed under the Stockholders’ Equity. The $10,000 amount is displayed with a plus sign as an increase under both the Cash and Common Stock accounts. No item is shown under the liabilities. &#10;&#10;The debit-credit analysis step indicates: Debits increase assets: debit Cash $10,000. Credits increase stockholders’ equity: credit Common Stock $10,000. &#10;&#10;The journal entry is displayed in general journal form. The date is displayed as October 1. The debit part of the transaction is recorded by displaying the account name, Cash, and account number, 101 adjacent to the date in the next column and its amount of $10,000 in the debit column. The second part of the transaction is illustrated by displaying the credit account name, Common Stock, slightly indented on the next line with its 10,000 amount in the credit column. Just belong slightly indented appears the description of the journal entry as (Issued common stock for cash.) &#10;&#10;Finally, the Post to Ledger section displays the journal entry posted to the Cash with account number 101 and Common Stock with account number 311 t-accounts. The Cash t-account name displays the beginning balance dated October 1 in the amount of 10,000 on the left (debit) side. The Common Stock t- account name displays a single posting on the right (credit) side dated October 1 with the 10,000 posting amount."/>
          <p:cNvPicPr>
            <a:picLocks noGrp="1" noChangeAspect="1"/>
          </p:cNvPicPr>
          <p:nvPr>
            <p:ph type="pic" sz="quarter" idx="13"/>
          </p:nvPr>
        </p:nvPicPr>
        <p:blipFill>
          <a:blip r:embed="rId1"/>
          <a:stretch>
            <a:fillRect/>
          </a:stretch>
        </p:blipFill>
        <p:spPr>
          <a:xfrm>
            <a:off x="3790926" y="1739162"/>
            <a:ext cx="5075560" cy="423438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Purchase of Office Equipment</a:t>
            </a:r>
            <a:endParaRPr lang="en-US" sz="3600" dirty="0">
              <a:latin typeface="Calibri" panose="020F0502020204030204" pitchFamily="34" charset="0"/>
            </a:endParaRPr>
          </a:p>
        </p:txBody>
      </p:sp>
      <p:pic>
        <p:nvPicPr>
          <p:cNvPr id="14" name="Picture Placeholder 13" descr="An Illustration depicts the basic steps of the recording and posting process for Purchase of office equipment. The five steps are Basic Analysis, Equation Analysis, Debit-Credit Analysis, Journal Entry, and Posting. The first step is the basic analysis is labeled as: The asset Equipment increases $5,000, the liability Notes Payable increases $5,000. &#10;&#10;The equation analysis step displays the transaction in account analysis format which begins with the accounting equation expressed as: Assets = Liabilities+ plus Stockholders’ Equity. Equipment is listed under the assets and notes payable account is listed under the liabilities. The $5,000 amount is displayed with plus sign as an increase under both the Equipment and Notes Payable accounts. No item is shown under the stockholders’ equity.&#10;&#10;The debit-credit analysis step indicates: Debits increase assets: debit Equipment $5,000; and Credits increase liabilities: credit Notes Payable $5,000. &#10;&#10;The journal entry is displayed in general journal form. The date is displayed as October 1. The debit part of the transaction is recorded by displaying the account name, Equipment, and account number, 157, adjacent to the date in the next column and its amount of $5,000 in the debit column. The second part of the transaction is illustrated by displaying the credit account name, Notes Payable, slightly indented on the next line with its 5,000 amount in the credit column. Just belong slightly indented appears the description of the journal entry as (Issued 3-month, 12% note for office equipment.) &#10;&#10;Finally, the Post to Ledger section displays the journal entry posted to the Equipment with account number 157 and Notes Payable with account number 200 t-accounts. The Equipment t-account name displays the beginning balance dated October 1 in the amount of 5,000 on the left (debit) side. The Notes Payable t-account name displays on the right (credit) side dated October 1 with the 5,000 posting amount."/>
          <p:cNvPicPr>
            <a:picLocks noGrp="1" noChangeAspect="1"/>
          </p:cNvPicPr>
          <p:nvPr>
            <p:ph type="pic" sz="quarter" idx="13"/>
          </p:nvPr>
        </p:nvPicPr>
        <p:blipFill>
          <a:blip r:embed="rId1"/>
          <a:stretch>
            <a:fillRect/>
          </a:stretch>
        </p:blipFill>
        <p:spPr>
          <a:xfrm>
            <a:off x="1403797" y="1632908"/>
            <a:ext cx="6336406" cy="455012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Receipt of Cash for Future Service</a:t>
            </a:r>
            <a:endParaRPr lang="en-US" sz="3600" dirty="0">
              <a:latin typeface="Calibri" panose="020F0502020204030204" pitchFamily="34" charset="0"/>
            </a:endParaRPr>
          </a:p>
        </p:txBody>
      </p:sp>
      <p:pic>
        <p:nvPicPr>
          <p:cNvPr id="14" name="Picture Placeholder 13" descr="An Illustration depicts the basic steps of the recording and posting process for receipt of cash for future service. The five steps are Basic Analysis, Equation Analysis, Debit-Credit Analysis, Journal Entry, and Posting. The first step is the basic analysis is labeled as: The asset Cash increases $1,200; the liability Unearned Service Revenue increases $1,200 because the service has not been performed yet. That is, when Pioneer receives an advance payment, it should record unearned revenue (a liability) in order to recognize the obligation that exists. &#10;&#10;The equation analysis step displays the transaction in account analysis format which begins with the accounting equation expressed as: Assets = Liabilities + Stockholders’ Equity. The Cash account is listed under the assets and the unearned service revenue account is listed under the liabilities. The $1,200 amount is displayed with a plus sign as an increase under both the Cash and Unearned service revenue accounts. No item is shown under the Stockholders’ Equity. &#10;The debit-credit analysis step indicates: Debits increase assets: debit Cash $1,200; and Credits increases liabilities: credit Unearned Service Revenue $1,200. &#10;&#10;The journal entry is displayed in general journal form. The date is displayed as October 2. The debit part of the transaction is recorded by displaying the account name, Cash, and account number, 101 adjacent to the date in the next column and its amount of $1200 in the debit column. The second part of the transaction is illustrated by displaying the credit account name, Unearned Service Revenue, 209, slightly indented on the next line with its 1,200 amount in the credit column. Just belong slightly indented appears the description of the journal entry as (Received cash from R. Knox for future services.) &#10;&#10;Finally, the Post to Ledger section shows the journal entry posted to the Cash with account number 101 and Notes Unearned Service Revenue with account number 209 t-accounts. The Cash t-account name displays the beginning balance dated October 1 in the amount of 10,000 on the left (debit) side. Just below is a second transaction dated October 2 with the 1,200 posting amount immediately below the 10,000 balance. The Unearned Service Revenue t- account name displays a single posting on the right (credit) side dated October 2 with the 1,200 posting amount."/>
          <p:cNvPicPr>
            <a:picLocks noGrp="1" noChangeAspect="1"/>
          </p:cNvPicPr>
          <p:nvPr>
            <p:ph type="pic" sz="quarter" idx="13"/>
          </p:nvPr>
        </p:nvPicPr>
        <p:blipFill>
          <a:blip r:embed="rId1"/>
          <a:stretch>
            <a:fillRect/>
          </a:stretch>
        </p:blipFill>
        <p:spPr>
          <a:xfrm>
            <a:off x="1854825" y="1605161"/>
            <a:ext cx="5434350" cy="456207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Payment of Monthly Rent</a:t>
            </a:r>
            <a:endParaRPr lang="en-US" sz="3600" dirty="0">
              <a:latin typeface="Calibri" panose="020F0502020204030204" pitchFamily="34" charset="0"/>
            </a:endParaRPr>
          </a:p>
        </p:txBody>
      </p:sp>
      <p:pic>
        <p:nvPicPr>
          <p:cNvPr id="14" name="Picture Placeholder 13" descr="An illustration displays the basic steps of the recording and posting process for Payment of monthly rent. The five steps are Basic Analysis, Equation Analysis, Debit–Credit Analysis, Journal Entry, and Posting. The first step is the basic analysis is labeled as: The expense account Rent Expense increases $900 because the payment pertains only to the current month; the asset Cash decreases $900. &#10;&#10;The equation analysis step displays the transaction in account analysis format which begins with the accounting equation expressed as: Assets = Liabilities + Stockholders' Equity. The Cash account is listed under the assets column and rent expense is listed under the Stockholders’ equity. The amount negative $900 is displayed under both the Cash and Rent expense accounts. No item is shown under the Liabilities. &#10;&#10;The debit-credit analysis step indicates: Debits increase expenses: debit Rent Expense $900. Credits decrease assets: credit Cash $900.  &#10;&#10;The journal entry is displayed in general journal form. The date is displayed as October 3. The debit part of the transaction is recorded by displaying the account name, Rent Expense $900, and account number, 729, adjacent to the date in the next column and its amount of 900 in the debit column. The second part of the transaction is illustrated by displaying the credit account name, Cash, slightly indented on the next line with its 900 amount in the credit column. Just belong slightly indented appears the description of the journal entry as (Paid October rent.) &#10;&#10;Finally, the Post to Ledger section displays the journal entry posted to the Cash and Rent Expense t-accounts. The Cash t-account name displays the beginning balance dated October 1 in the amount of 10,000 on the left (debit) side. Just below is a second transaction dated October 2 with the 1,200 posting amount immediately below the 10,000 balance. One transaction is posted on the right (credit) side, dated October 3, in the amount of 900. The Rent Expense t- account name displays a single posting on the left (debit) side dated October 3 with the 900 posting amount."/>
          <p:cNvPicPr>
            <a:picLocks noGrp="1" noChangeAspect="1"/>
          </p:cNvPicPr>
          <p:nvPr>
            <p:ph type="pic" sz="quarter" idx="13"/>
          </p:nvPr>
        </p:nvPicPr>
        <p:blipFill>
          <a:blip r:embed="rId1"/>
          <a:stretch>
            <a:fillRect/>
          </a:stretch>
        </p:blipFill>
        <p:spPr>
          <a:xfrm>
            <a:off x="1426014" y="1550927"/>
            <a:ext cx="6291973" cy="4692318"/>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Payment of  Insurance </a:t>
            </a:r>
            <a:endParaRPr lang="en-US" sz="3600" dirty="0">
              <a:latin typeface="Calibri" panose="020F0502020204030204" pitchFamily="34" charset="0"/>
            </a:endParaRPr>
          </a:p>
        </p:txBody>
      </p:sp>
      <p:pic>
        <p:nvPicPr>
          <p:cNvPr id="14" name="Picture Placeholder 13" descr="An illustration displays the basic steps for Payment of Insurance. The five steps are Basic Analysis, Equation Analysis, Debit–Credit Analysis, Journal Entry, and Posting. The first step is the basic analysis is labeled as: The asset Cash decreases $600. Payments of expenses that will benefit more than one accounting period are prepaid expenses or prepayments. When a company makes a payment, it debits an asset account in order to show the service or benefit that will be received in the future. Therefore, the asset Prepaid Insurance is increased $600. &#10;&#10;The equation analysis step displays the transaction in account analysis format which begins with the accounting equation expressed as: Assets = Liabilities plus Stockholders' Equity. Both accounts are listed under the Assets section with the Cash amount displayed as negative $600, and a positive $600 shown under the Assets account. No items are shown under Liabilities or Stockholders’ equity. &#10;&#10;The debit-credit analysis step indicates: Debits increase assets: debit Prepaid Insurance $600. Credits decrease assets: credit Cash $600. &#10;&#10;The journal entry is displayed in general journal form. The date is displayed as October 4. The debit part of the transaction is recorded by displaying the account name, Prepaid Insurance and account number, 130, adjacent to the date in the next column and its amount of $600 in the debit column. The second part of the transaction is illustrated by displaying the credit account name, Cash and account number, 101, slightly indented on the next line with its 600 amount in the credit column. Just belong slightly indented appears, (Paid one-year policy; effective date October 1.) &#10;&#10;Finally, the Post to Ledger section displays the journal entry posted to the Cash and Prepaid Insurance t-accounts. The Cash t-account 101 name displays the beginning balance dated October 1 in the amount of 10,000 on the left (debit) side. Just below is a second transaction dated October 2 with the 1,200 posting amount immediately below the 10,000 balance. Two transactions are posted on the right (credit) side, dated October 3, in the amount of 900 and October 4, in the amount of 600. The Prepaid Insurance 130 t- account name displays a single posting on the left (debit) side dated October 4 with the 600 posting amount."/>
          <p:cNvPicPr>
            <a:picLocks noGrp="1" noChangeAspect="1"/>
          </p:cNvPicPr>
          <p:nvPr>
            <p:ph type="pic" sz="quarter" idx="13"/>
          </p:nvPr>
        </p:nvPicPr>
        <p:blipFill>
          <a:blip r:embed="rId1"/>
          <a:stretch>
            <a:fillRect/>
          </a:stretch>
        </p:blipFill>
        <p:spPr>
          <a:xfrm>
            <a:off x="1915931" y="1625548"/>
            <a:ext cx="5312138" cy="4608393"/>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457199"/>
            <a:ext cx="9144000" cy="1171575"/>
          </a:xfrm>
          <a:solidFill>
            <a:srgbClr val="E2F3F8"/>
          </a:solidFill>
        </p:spPr>
        <p:txBody>
          <a:bodyPr>
            <a:noAutofit/>
          </a:bodyPr>
          <a:lstStyle/>
          <a:p>
            <a:r>
              <a:rPr lang="en-US" sz="2800" b="1" dirty="0">
                <a:solidFill>
                  <a:srgbClr val="911621"/>
                </a:solidFill>
                <a:latin typeface="Calibri" panose="020F0502020204030204" pitchFamily="34" charset="0"/>
                <a:cs typeface="Times New Roman" panose="02020603050405020304" charset="0"/>
              </a:rPr>
              <a:t>LEARNING OBJECTIVE 1</a:t>
            </a:r>
            <a:br>
              <a:rPr lang="en-US" sz="2800" b="1" dirty="0">
                <a:solidFill>
                  <a:srgbClr val="911621"/>
                </a:solidFill>
                <a:latin typeface="Calibri" panose="020F0502020204030204" pitchFamily="34" charset="0"/>
                <a:cs typeface="Times New Roman" panose="02020603050405020304" charset="0"/>
              </a:rPr>
            </a:br>
            <a:r>
              <a:rPr lang="en-IN" sz="2800" dirty="0">
                <a:solidFill>
                  <a:schemeClr val="tx1"/>
                </a:solidFill>
                <a:latin typeface="Calibri" panose="020F0502020204030204" pitchFamily="34" charset="0"/>
                <a:cs typeface="Times New Roman" panose="02020603050405020304" charset="0"/>
              </a:rPr>
              <a:t>Describe How Accounts, Debits, and Credits Are Used to Record Business Transactions</a:t>
            </a:r>
            <a:endParaRPr lang="en-US" sz="2800" dirty="0">
              <a:solidFill>
                <a:schemeClr val="tx1"/>
              </a:solidFill>
              <a:latin typeface="Calibri" panose="020F0502020204030204" pitchFamily="34" charset="0"/>
            </a:endParaRPr>
          </a:p>
        </p:txBody>
      </p:sp>
      <p:sp>
        <p:nvSpPr>
          <p:cNvPr id="11" name="Content Placeholder 10"/>
          <p:cNvSpPr>
            <a:spLocks noGrp="1"/>
          </p:cNvSpPr>
          <p:nvPr>
            <p:ph sz="quarter" idx="10"/>
          </p:nvPr>
        </p:nvSpPr>
        <p:spPr>
          <a:xfrm>
            <a:off x="304800" y="1752600"/>
            <a:ext cx="5892799" cy="4356652"/>
          </a:xfrm>
        </p:spPr>
        <p:txBody>
          <a:bodyPr/>
          <a:lstStyle/>
          <a:p>
            <a:pPr marL="0" indent="0">
              <a:spcBef>
                <a:spcPts val="625"/>
              </a:spcBef>
              <a:spcAft>
                <a:spcPts val="1200"/>
              </a:spcAft>
              <a:buNone/>
            </a:pPr>
            <a:r>
              <a:rPr lang="en-US" sz="2600" b="1" dirty="0">
                <a:latin typeface="Calibri" panose="020F0502020204030204" pitchFamily="34" charset="0"/>
              </a:rPr>
              <a:t>Debits and Credits</a:t>
            </a:r>
            <a:endParaRPr lang="en-IN" sz="2600" b="1" dirty="0">
              <a:latin typeface="Calibri" panose="020F0502020204030204" pitchFamily="34" charset="0"/>
            </a:endParaRPr>
          </a:p>
          <a:p>
            <a:pPr>
              <a:spcBef>
                <a:spcPts val="600"/>
              </a:spcBef>
              <a:buClr>
                <a:srgbClr val="911B21"/>
              </a:buClr>
              <a:buSzPct val="100000"/>
            </a:pPr>
            <a:r>
              <a:rPr lang="en-US" altLang="en-US" sz="2600" dirty="0">
                <a:latin typeface="Calibri" panose="020F0502020204030204" pitchFamily="34" charset="0"/>
                <a:cs typeface="Times New Roman" panose="02020603050405020304" charset="0"/>
              </a:rPr>
              <a:t>Record of increases and decreases in a specific asset, liability, stockholders’ equity, revenue, or expense item.</a:t>
            </a:r>
            <a:endParaRPr lang="en-US" altLang="en-US" sz="2600" dirty="0">
              <a:latin typeface="Calibri" panose="020F0502020204030204" pitchFamily="34" charset="0"/>
              <a:cs typeface="Times New Roman" panose="02020603050405020304" charset="0"/>
            </a:endParaRPr>
          </a:p>
          <a:p>
            <a:pPr>
              <a:spcBef>
                <a:spcPts val="600"/>
              </a:spcBef>
              <a:buClr>
                <a:srgbClr val="911B21"/>
              </a:buClr>
              <a:buSzPct val="100000"/>
            </a:pPr>
            <a:r>
              <a:rPr lang="en-US" altLang="en-US" sz="2600" dirty="0">
                <a:latin typeface="Calibri" panose="020F0502020204030204" pitchFamily="34" charset="0"/>
                <a:cs typeface="Times New Roman" panose="02020603050405020304" charset="0"/>
              </a:rPr>
              <a:t>Debit = “Left”</a:t>
            </a:r>
            <a:endParaRPr lang="en-US" altLang="en-US" sz="2600" dirty="0">
              <a:latin typeface="Calibri" panose="020F0502020204030204" pitchFamily="34" charset="0"/>
              <a:cs typeface="Times New Roman" panose="02020603050405020304" charset="0"/>
            </a:endParaRPr>
          </a:p>
          <a:p>
            <a:pPr>
              <a:spcBef>
                <a:spcPts val="625"/>
              </a:spcBef>
              <a:spcAft>
                <a:spcPts val="1200"/>
              </a:spcAft>
              <a:buClr>
                <a:srgbClr val="911B21"/>
              </a:buClr>
              <a:buSzPct val="100000"/>
            </a:pPr>
            <a:r>
              <a:rPr lang="en-US" altLang="en-US" sz="2600" dirty="0">
                <a:latin typeface="Calibri" panose="020F0502020204030204" pitchFamily="34" charset="0"/>
                <a:cs typeface="Times New Roman" panose="02020603050405020304" charset="0"/>
              </a:rPr>
              <a:t>Credit = “Right”</a:t>
            </a:r>
            <a:endParaRPr lang="en-IN" sz="2600" dirty="0">
              <a:latin typeface="Calibri" panose="020F0502020204030204" pitchFamily="34" charset="0"/>
              <a:cs typeface="Times New Roman" panose="02020603050405020304" charset="0"/>
            </a:endParaRPr>
          </a:p>
          <a:p>
            <a:pPr marL="0" indent="0">
              <a:buClr>
                <a:srgbClr val="911B21"/>
              </a:buClr>
              <a:buNone/>
            </a:pPr>
            <a:r>
              <a:rPr lang="en-US" altLang="en-US" sz="2600" b="1" dirty="0">
                <a:latin typeface="Calibri" panose="020F0502020204030204" pitchFamily="34" charset="0"/>
                <a:cs typeface="Times New Roman" panose="02020603050405020304" charset="0"/>
              </a:rPr>
              <a:t>An account can be illustrated in a T-account form.</a:t>
            </a:r>
            <a:endParaRPr lang="en-US" sz="2600" dirty="0">
              <a:latin typeface="Calibri" panose="020F0502020204030204" pitchFamily="34" charset="0"/>
            </a:endParaRPr>
          </a:p>
        </p:txBody>
      </p:sp>
      <p:pic>
        <p:nvPicPr>
          <p:cNvPr id="23" name="Content Placeholder 5" descr="A diagram shows a T-account with the account name displayed on top of the T. The left side of the T-account is labeled as debit and the right side is labeled as credit."/>
          <p:cNvPicPr>
            <a:picLocks noGrp="1" noChangeAspect="1"/>
          </p:cNvPicPr>
          <p:nvPr>
            <p:ph type="pic" sz="quarter" idx="16"/>
          </p:nvPr>
        </p:nvPicPr>
        <p:blipFill>
          <a:blip r:embed="rId1" cstate="print">
            <a:extLst>
              <a:ext uri="{28A0092B-C50C-407E-A947-70E740481C1C}">
                <a14:useLocalDpi xmlns:a14="http://schemas.microsoft.com/office/drawing/2010/main" val="0"/>
              </a:ext>
            </a:extLst>
          </a:blip>
          <a:stretch>
            <a:fillRect/>
          </a:stretch>
        </p:blipFill>
        <p:spPr>
          <a:xfrm>
            <a:off x="5945808" y="3930926"/>
            <a:ext cx="2981325" cy="2133600"/>
          </a:xfrm>
          <a:prstGeom prst="rect">
            <a:avLst/>
          </a:prstGeom>
        </p:spPr>
      </p:pic>
      <p:sp>
        <p:nvSpPr>
          <p:cNvPr id="22" name="Content Placeholder 21"/>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Purchase of Supplies on Credit</a:t>
            </a:r>
            <a:endParaRPr lang="en-US" sz="3600" dirty="0">
              <a:latin typeface="Calibri" panose="020F0502020204030204" pitchFamily="34" charset="0"/>
            </a:endParaRPr>
          </a:p>
        </p:txBody>
      </p:sp>
      <p:pic>
        <p:nvPicPr>
          <p:cNvPr id="14" name="Picture Placeholder 13" descr="An illustration displays the basic steps of the recording and posting process for purchase of supplies on credit.  The five steps are Basic Analysis, Equation Analysis, Debit-Credit Analysis, Journal Entry, and Posting. The first step is the basic analysis is labeled as: The asset supplies is increased $2,500, the liability Accounts payable is increased $2,500. &#10;&#10;The equation analysis step displays the transaction in account analysis format which begins with the accounting equation expressed as: Assets = Liabilities + Stockholders' Equity. Supplies account is listed under the Assets section and Accounts Payable is listed under the liabilities. The $2,500 amount is displayed with plus sign as an increase under both supplies and accounts payable account. No item is shown under Stockholders’ equity.&#10;The debit-credit analysis step indicates: Debits increase assets: debit Supplies $2,500. Credits increase liabilities: credit Accounts Payable $2,500. &#10;&#10;The journal entry is displayed in general journal form. The date is displayed as October 5. The debit part of the transaction is recorded by displaying the account name, Supplies and account number, 126, adjacent to the date in the next column and its amount of $2,500 in the debit column. The second part of the transaction is illustrated by displaying the credit account name, Accounts Payable, slightly indented on the next line with its 2,500 amount in the credit column. Just belong slightly indented, appears the description of the journal entry as (Purchased supplies on account from Aero Supply.) &#10;&#10;Finally, the Post to Ledger section displays the journal entry posted to the Supplies and Accounts Payable t-accounts. The Supplies t-account name displays the beginning balance dated October 5 in the amount of 2,500 on the left (debit) side. The Accounts Payable t-account name displays a single posting on the right (credit) side dated October 5 with the 2,500 posting amount."/>
          <p:cNvPicPr>
            <a:picLocks noGrp="1" noChangeAspect="1"/>
          </p:cNvPicPr>
          <p:nvPr>
            <p:ph type="pic" sz="quarter" idx="13"/>
          </p:nvPr>
        </p:nvPicPr>
        <p:blipFill>
          <a:blip r:embed="rId1"/>
          <a:stretch>
            <a:fillRect/>
          </a:stretch>
        </p:blipFill>
        <p:spPr>
          <a:xfrm>
            <a:off x="1666971" y="1624674"/>
            <a:ext cx="5810058" cy="4544829"/>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Hiring of Employees</a:t>
            </a:r>
            <a:endParaRPr lang="en-US" sz="3600" dirty="0">
              <a:latin typeface="Calibri" panose="020F0502020204030204" pitchFamily="34" charset="0"/>
            </a:endParaRPr>
          </a:p>
        </p:txBody>
      </p:sp>
      <p:pic>
        <p:nvPicPr>
          <p:cNvPr id="14" name="Picture Placeholder 13" descr="An illustration depicts the Basic Analysis. The first step is the basic analysis is labeled as: This is a business event; a business transaction has not occurred. There is only an agreement between the employer and the employees to enter into a business transaction beginning on October 15. Thus, a debit–credit analysis is not needed because there is no accounting entry (see October 26 transaction for first entry)."/>
          <p:cNvPicPr>
            <a:picLocks noGrp="1" noChangeAspect="1"/>
          </p:cNvPicPr>
          <p:nvPr>
            <p:ph type="pic" sz="quarter" idx="13"/>
          </p:nvPr>
        </p:nvPicPr>
        <p:blipFill>
          <a:blip r:embed="rId1"/>
          <a:stretch>
            <a:fillRect/>
          </a:stretch>
        </p:blipFill>
        <p:spPr>
          <a:xfrm>
            <a:off x="604059" y="1864406"/>
            <a:ext cx="7935882" cy="3129189"/>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Receipt of Cash for Services Performed </a:t>
            </a:r>
            <a:endParaRPr lang="en-US" sz="3600" dirty="0">
              <a:latin typeface="Calibri" panose="020F0502020204030204" pitchFamily="34" charset="0"/>
            </a:endParaRPr>
          </a:p>
        </p:txBody>
      </p:sp>
      <p:pic>
        <p:nvPicPr>
          <p:cNvPr id="14" name="Picture Placeholder 13" descr="An Illustration depicts the basic steps of the recording and posting process for the purchase of equipment. The five steps are Basic Analysis, Equation Analysis, Debit–Credit Analysis, Journal Entry, and Posting. The first step is the basic analysis is labeled as: The asset Cash increases $10,000; the revenue account Service Revenue increases $10,000. &#10;&#10;The equation analysis step displays the transaction in account analysis format which begins with the accounting equation expressed as: Assets = Liabilities + Stockholders' Equity. Cash is listed under the assets and the Service Revenue is listed under the Stockholders’ Equity. The $10,000 amount is displayed with plus sign as an increase under both the Cash and Service revenue accounts. No item is shown under Liabilities. &#10;&#10;The debit-credit analysis step indicates: Debits increase assets: debit Cash $10,000. Credits increase revenues: credit Service Revenue $10,000. &#10;&#10;The journal entry is displayed in general journal form. The date is displayed as October 20. The debit part of the transaction is recorded by displaying the account name, Cash and the account number 101, adjacent to the date in the next column and its amount of 10,000 in the debit column. The second part of the transaction is illustrated by displaying the credit account name, Service Revenue and the account number 400, slightly indented on the next line with its 10,000 amount in the credit column. Just belong slightly indented appears the description of the journal entry as (Received cash for services performed.) &#10;&#10;Finally, the Post to Ledger section displays the journal entry posted to the Cash and Service Revenue t-accounts. The Cash t-account name displays the beginning balance dated October 1 in the amount of 10,000 on the left (debit) side. Just below is the second transaction dated October 2 with the 1,200 posting amount immediately below the 10,000 balance. Just below is the third transaction dated October 20 with the 10,000 posting amount immediately below the 1,200 balance. Two transactions are posted on the right (credit) side, dated October 3, in the amount of 900 and dated October 4, in the amount of 600. The Service Revenue t- account name displays a single posting on the right (credit) side dated October 20 with the 10,000 posting amount."/>
          <p:cNvPicPr>
            <a:picLocks noGrp="1" noChangeAspect="1"/>
          </p:cNvPicPr>
          <p:nvPr>
            <p:ph type="pic" sz="quarter" idx="13"/>
          </p:nvPr>
        </p:nvPicPr>
        <p:blipFill>
          <a:blip r:embed="rId1"/>
          <a:stretch>
            <a:fillRect/>
          </a:stretch>
        </p:blipFill>
        <p:spPr>
          <a:xfrm>
            <a:off x="1881842" y="1619911"/>
            <a:ext cx="5380316" cy="455435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Payment of Salaries</a:t>
            </a:r>
            <a:endParaRPr lang="en-US" sz="3600" dirty="0">
              <a:latin typeface="Calibri" panose="020F0502020204030204" pitchFamily="34" charset="0"/>
            </a:endParaRPr>
          </a:p>
        </p:txBody>
      </p:sp>
      <p:pic>
        <p:nvPicPr>
          <p:cNvPr id="14" name="Picture Placeholder 13" descr="An Illustration depicts the basic steps of the recording and posting process for the Payment of salaries. The five steps are Basic Analysis, Equation Analysis, Debit–Credit Analysis, Journal Entry, and Posting. The first step is the basic analysis is labeled as: The expense account Salaries and Wages Expense increases $4,000; the asset Cash decreases $4,000. &#10;&#10;The equation analysis step displays the transaction in account analysis format which begins with the accounting equation expressed as: Assets = Liabilities + Stockholders' Equity. Cash is listed under the assets and the Salaries and Wages Expense is listed under the Stockholders’ Equity. The amount negative $4,000 is displayed under cash and salaries and wages expense. No item is displayed under liabilities. &#10;The debit-credit analysis step indicates: Debits increase assets: Debits increase expenses: debit Salaries and Wages Expense $4,000. Credits decrease assets: credit Cash $4,000. &#10;&#10;The journal entry is displayed in general journal form. The date is displayed as October 26. The debit part of the transaction is recorded by displaying the account name, Salaries and Wages Expense and the account number 726, adjacent to the date in the next column and its amount of 4,000 in the debit column. The second part of the transaction is illustrated by displaying the credit account name, Cash and the account number 101, slightly indented on the next line with its 4,000 amount in the credit column. Just belong slightly indented appears the description of the journal entry as (Paid salaries to date.) &#10;&#10;Finally, the Post to Ledger section displays the journal entry posted to the Cash and Salaries and Wages Expense t-accounts. The Cash t-account name displays the beginning balance dated October 1 in the amount of 10,000 on the left (debit) side. Just below is the second transaction dated October 2 with the 1,200 posting amount immediately below the 10,000 balance. Just below is the third transaction dated October 20 with the 10,000 posting amount immediately below the 1,200 balance. Three transactions are posted on the right (credit) side, dated October 3, in the amount of 900; dated October 4, in the amount of 600; and dated October 26, in the amount of 4,000. The Salaries and Wages Expense t- account name displays a single posting on the left (debit) side dated October 26 with the 4,000 posting amount."/>
          <p:cNvPicPr>
            <a:picLocks noGrp="1" noChangeAspect="1"/>
          </p:cNvPicPr>
          <p:nvPr>
            <p:ph type="pic" sz="quarter" idx="13"/>
          </p:nvPr>
        </p:nvPicPr>
        <p:blipFill>
          <a:blip r:embed="rId1"/>
          <a:stretch>
            <a:fillRect/>
          </a:stretch>
        </p:blipFill>
        <p:spPr>
          <a:xfrm>
            <a:off x="1796843" y="1612057"/>
            <a:ext cx="5550314" cy="458082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Declaration and Payment of Dividend</a:t>
            </a:r>
            <a:endParaRPr lang="en-US" sz="3600" dirty="0">
              <a:latin typeface="Calibri" panose="020F0502020204030204" pitchFamily="34" charset="0"/>
            </a:endParaRPr>
          </a:p>
        </p:txBody>
      </p:sp>
      <p:pic>
        <p:nvPicPr>
          <p:cNvPr id="14" name="Picture Placeholder 13" descr="An Illustration depicts the basic steps of the recording and posting process for the Declaration and payment of dividend. The five steps are Basic Analysis, Equation Analysis, Debit–Credit Analysis, Journal Entry, and Posting. The first step is the basic analysis is labeled as: The Dividends account increases $500; the asset Cash decreases $500. &#10;&#10;The equation analysis step displays the transaction in account analysis format which begins with the accounting equation expressed as: Assets = Liabilities + Stockholders' Equity. Cash is listed under assets and Dividends is listed under Stockholders Equity. The amount negative $500 is listed under the Cash and Dividends account. No item is listed under the liabilities. &#10;The debit-credit analysis step indicates: Debits increase dividends: debit Dividends $500. Credits decrease assets: credit Cash $500. &#10;&#10;The journal entry is displayed in general journal form. The date is displayed as October 31. The debit part of the transaction is recorded by displaying the account name, Dividends and the account number 332, adjacent to the date in the next column and its amount of $500 in the debit column. The second part of the transaction is illustrated by displaying the credit account name, Cash and the account number 101, slightly indented on the next line with its 500 amount in the credit column. Just belong slightly indented appears the description of the journal entry as (Declared and paid a cash dividend.) &#10;&#10;Finally, the Post to Ledger section displays the journal entry posted to the Cash and Dividends t-accounts. The Cash t-account name displays the beginning balance dated October 1 in the amount of 10,000 on the left (debit) side. Just below is the second transaction dated October 2 with the 1,200 posting amount immediately below the 10,000 balance. Just below is the third transaction dated October 20 with the 10,000 posting amount immediately below the 1,200 balance. Four transactions are posted on the right (credit) side, dated October 3, in the amount of 900; dated October 4, in the amount of 600; dated October 26, in the amount of 4,000; and dated October 31, in the amount of 500. The Dividends t- account name displays a single posting on the left (debit) side dated October 31 with the 500 posting amount."/>
          <p:cNvPicPr>
            <a:picLocks noGrp="1" noChangeAspect="1"/>
          </p:cNvPicPr>
          <p:nvPr>
            <p:ph type="pic" sz="quarter" idx="13"/>
          </p:nvPr>
        </p:nvPicPr>
        <p:blipFill>
          <a:blip r:embed="rId1"/>
          <a:stretch>
            <a:fillRect/>
          </a:stretch>
        </p:blipFill>
        <p:spPr>
          <a:xfrm>
            <a:off x="1574604" y="1605146"/>
            <a:ext cx="5994793" cy="4649200"/>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Summary Journalizing and Posting</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Oct. 1-3</a:t>
            </a:r>
            <a:endParaRPr lang="en-US" sz="3600" dirty="0">
              <a:latin typeface="Calibri" panose="020F0502020204030204" pitchFamily="34" charset="0"/>
            </a:endParaRPr>
          </a:p>
        </p:txBody>
      </p:sp>
      <p:pic>
        <p:nvPicPr>
          <p:cNvPr id="14" name="Picture Placeholder 13" descr="An illustration depicts the general journal format for Pioneer Advertising Incorporated for October 2019. This illustration displays a label, General Journal, at the top and centered. The next line displays five column headings of the journal as Date, Account Titles and Explanation, Reference, Debit, and Credit. &#10;Immediately under the Date column label, 2022 is displayed followed by October 1 for first two entries. &#10;Four journal entries are listed.&#10;The debit part of the transaction (1) is recorded by displaying the account name, Cash, reference 101, 10,000 debit; The second part of the transaction is illustrated by displaying the credit account name, Common Stock, reference 311, 10,000 credit is slightly indented on the next line in the Account Titles and Explanation section. Just below the Common Stock account name and slightly indented appears the description of the journal entry as: Issued common stock for cash.&#10;The debit part of the transaction (2) is recorded by displaying the account name, Equipment, reference 157, 5,000 debit; The second part of the transaction is illustrated by displaying the credit account name, Notes Payable, reference 200, 5,000 credit is slightly indented on the next line in the Account Titles and Explanation section. Just below the Notes Payable account name and slightly indented appears the description of the journal entry as: Issued 3-month, 12% note for office equipment.&#10;The debit part of the transaction (3) is dated October 2 and recorded by displaying the account name, Cash, reference 101, 1,200 debit; The second part of the transaction is illustrated by displaying the credit account name, Unearned Service Revenue, reference 209, 1,200 credit is slightly indented on the next line in the Account Titles and Explanation section. Just below the Unearned Service Revenue account name and slightly indented appears the description of the journal entry as: Received advance from R. Knox for future services.&#10;&#10;The debit part of the transaction (4) is dated October 3 and recorded by displaying the account name, Rent Expense, reference 729, 900 debit; The second part of the transaction is illustrated by displaying the credit account name, Cash, reference 101, 900 credit is slightly indented on the next line in the Account Titles and Explanation section. Just below the Cash account name and slightly indented appears the description of the journal entry as: Paid cash for October office rent."/>
          <p:cNvPicPr>
            <a:picLocks noGrp="1" noChangeAspect="1"/>
          </p:cNvPicPr>
          <p:nvPr>
            <p:ph type="pic" sz="quarter" idx="13"/>
          </p:nvPr>
        </p:nvPicPr>
        <p:blipFill>
          <a:blip r:embed="rId1"/>
          <a:stretch>
            <a:fillRect/>
          </a:stretch>
        </p:blipFill>
        <p:spPr>
          <a:xfrm>
            <a:off x="651805" y="1630446"/>
            <a:ext cx="7840391" cy="4451900"/>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Summary Journalizing and Posting</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Oct. 4-31</a:t>
            </a:r>
            <a:endParaRPr lang="en-US" sz="3600" dirty="0">
              <a:latin typeface="Calibri" panose="020F0502020204030204" pitchFamily="34" charset="0"/>
            </a:endParaRPr>
          </a:p>
        </p:txBody>
      </p:sp>
      <p:pic>
        <p:nvPicPr>
          <p:cNvPr id="14" name="Picture Placeholder 13" descr="The illustration displays a label, General Journal, at the top and centered. The next line displays five column headings of the journal as Date, Account Titles and Explanation, Reference, Debit, and Credit.&#10;Five journal entries are listed.&#10;The debit part of the transaction (1) is dated October 4 and recorded by displaying the account name, Prepaid Insurance, reference 130, 600 debit; The second part of the transaction is illustrated by displaying the credit account name, Cash, reference 101, 600 credit is slightly indented on the next line in the Account Titles and Explanation section. Just below the Cash account name and slightly indented appears the description of the journal entry as: Paid one-year policy; effective date October 1.&#10;The debit part of the transaction (2) is dated October 5 and recorded by displaying the account name, Supplies, reference 126, 2,500 debit; The second part of the transaction is illustrated by displaying the credit account name, Accounts Payable, reference 201, 2,500 credit is slightly indented on the next line in the Account Titles and Explanation section. Just below the Accounts Payable account name and slightly indented appears the description of the journal entry as: Purchased supplies on account from Aero Supply.&#10;The debit part of the transaction (3) is dated October 20 and recorded by displaying the account name, Cash, reference 101, 10,000 debit; The second part of the transaction is illustrated by displaying the credit account name, Service Revenue, reference 201, 10,000 credit is slightly indented on the next line in the Account Titles and Explanation section. Just below the Accounts Payable account name and slightly indented appears the description of the journal entry as: Purchased supplies on account from Aero Supply.&#10;The debit part of the transaction (4) is dated October 26 and recorded by displaying the account name, Salaries and Wages Expense, reference 726, 4,000 debit; The second part of the transaction is illustrated by displaying the credit account name, Cash, reference 101, 4,000 credit is slightly indented on the next line in the Account Titles and Explanation section. Just below the Cash account name and slightly indented appears the description of the journal entry as: Paid salaries to date.&#10;The debit part of the transaction (5) is dated October 31 and recorded by displaying the account name, Dividends, reference 332, 500 debit."/>
          <p:cNvPicPr>
            <a:picLocks noGrp="1" noChangeAspect="1"/>
          </p:cNvPicPr>
          <p:nvPr>
            <p:ph type="pic" sz="quarter" idx="13"/>
          </p:nvPr>
        </p:nvPicPr>
        <p:blipFill>
          <a:blip r:embed="rId1"/>
          <a:stretch>
            <a:fillRect/>
          </a:stretch>
        </p:blipFill>
        <p:spPr>
          <a:xfrm>
            <a:off x="810096" y="1611121"/>
            <a:ext cx="7523809" cy="4484848"/>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cs typeface="Times New Roman" panose="02020603050405020304" charset="0"/>
              </a:rPr>
              <a:t>General Ledger Illustrated</a:t>
            </a:r>
            <a:endParaRPr lang="en-US" sz="3600" dirty="0">
              <a:latin typeface="Calibri" panose="020F0502020204030204" pitchFamily="34" charset="0"/>
            </a:endParaRPr>
          </a:p>
        </p:txBody>
      </p:sp>
      <p:pic>
        <p:nvPicPr>
          <p:cNvPr id="14" name="Picture Placeholder 13" descr="An illustration displays the general ledger permanent of accounts. The transactions and balances for each respective account for October 2022 are as follows:&#10;The accounts names are Cash, Supplies, Prepaid insurance, Equipment, Notes Payable, Accounts Payable, Unearned Service Revenue, Common Stock, Dividends, Service Revenue, Salaries and Wages Expense, and Rent Expense. The column headers in each account are date, explanation, reference, debit, credit, balance.&#10;The data from Cash are:&#10;October 1, reference J 1, 10,000 debit, balance 10,000;&#10;October 2, reference J 1, 1,200 debit, balance 11,200;&#10;October 3, reference J 1, 900 credit, balance 10,300;&#10;October 4, reference J 1, 600 credit, balance 9,700;&#10;October 20, reference J 1, 10,000 debit, balance 19,700;&#10;October 26, reference J 1, 4,000 credit, balance 15,700;&#10;October 31, reference J 1, 500 credit, balance 15,200 (highlighted).&#10;The data from Supplies are:&#10;October 5, reference J 1, 2,500 debit, balance 2,500 (highlighted);&#10;The data from Prepaid Insurance are:&#10;October 4, reference J 1, 600 debit, balance 600 (highlighted);&#10;The data from Equipment are:&#10;October 1, reference J 1, 5,000 debit, balance 5,000 (highlighted).&#10;The data from Notes Payable are:&#10;October 5, reference J 1, 5,000 credit, balance 5,000 (highlighted).&#10;The data from Accounts Payable are:&#10;October 5, reference J 1, 2,500 credit, balance 2,500 (highlighted).&#10;The data from Unearned Service Revenue are:&#10;October 2, reference J 1, 1,200 credit, balance 1,200 (highlighted);&#10;The data from Common Stock are:&#10;October 1, reference J 1, 10,000 credit, balance 10,000 (highlighted).&#10;The data from Dividends are:&#10;October 31, reference J 1, 500 debit, balance 500 (highlighted).&#10;The data from Service Revenue are:&#10;October 20, reference J 1, 10,000 Credit, balance 10,000 (highlighted).&#10;The data from Salaries and Wages Expense are:&#10;October 20, reference J 1, 4,000 debit, balance 4,000 (highlighted).&#10;The data from Rent Expense are:&#10;October 3, reference J 1, 900 debit, balance 900 (highlighted)."/>
          <p:cNvPicPr>
            <a:picLocks noGrp="1" noChangeAspect="1"/>
          </p:cNvPicPr>
          <p:nvPr>
            <p:ph type="pic" sz="quarter" idx="13"/>
          </p:nvPr>
        </p:nvPicPr>
        <p:blipFill>
          <a:blip r:embed="rId1"/>
          <a:stretch>
            <a:fillRect/>
          </a:stretch>
        </p:blipFill>
        <p:spPr>
          <a:xfrm>
            <a:off x="1552066" y="1385402"/>
            <a:ext cx="6039868" cy="4813865"/>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89844" cy="593124"/>
          </a:xfrm>
        </p:spPr>
        <p:txBody>
          <a:bodyPr>
            <a:normAutofit/>
          </a:bodyPr>
          <a:lstStyle/>
          <a:p>
            <a:r>
              <a:rPr lang="en-US" sz="3600" dirty="0">
                <a:latin typeface="Calibri" panose="020F0502020204030204" pitchFamily="34" charset="0"/>
                <a:cs typeface="Times New Roman" panose="02020603050405020304" charset="0"/>
              </a:rPr>
              <a:t>DO IT! 3: Posting</a:t>
            </a:r>
            <a:endParaRPr lang="en-US" sz="3600" dirty="0">
              <a:latin typeface="Calibri" panose="020F0502020204030204" pitchFamily="34" charset="0"/>
            </a:endParaRPr>
          </a:p>
        </p:txBody>
      </p:sp>
      <p:sp>
        <p:nvSpPr>
          <p:cNvPr id="6" name="Content Placeholder 5"/>
          <p:cNvSpPr>
            <a:spLocks noGrp="1"/>
          </p:cNvSpPr>
          <p:nvPr>
            <p:ph sz="quarter" idx="10"/>
          </p:nvPr>
        </p:nvSpPr>
        <p:spPr>
          <a:xfrm>
            <a:off x="536202" y="1331087"/>
            <a:ext cx="8330720" cy="1338069"/>
          </a:xfrm>
        </p:spPr>
        <p:txBody>
          <a:bodyPr/>
          <a:lstStyle/>
          <a:p>
            <a:pPr marL="0" indent="0">
              <a:buNone/>
            </a:pPr>
            <a:r>
              <a:rPr lang="en-US" altLang="en-US" sz="2400" dirty="0">
                <a:latin typeface="Calibri" panose="020F0502020204030204" pitchFamily="34" charset="0"/>
                <a:cs typeface="Times New Roman" panose="02020603050405020304" charset="0"/>
              </a:rPr>
              <a:t>Kate Browne recorded the following transactions in a general journal during the month of March. Post these entries to the Cash account. The beginning balance of Cash on March 1 was $600.</a:t>
            </a:r>
            <a:endParaRPr lang="en-IN" sz="2400" dirty="0">
              <a:latin typeface="Calibri" panose="020F0502020204030204" pitchFamily="34" charset="0"/>
              <a:cs typeface="Times New Roman" panose="02020603050405020304" charset="0"/>
            </a:endParaRPr>
          </a:p>
        </p:txBody>
      </p:sp>
      <p:graphicFrame>
        <p:nvGraphicFramePr>
          <p:cNvPr id="9" name="Table Placeholder 7"/>
          <p:cNvGraphicFramePr>
            <a:graphicFrameLocks noGrp="1"/>
          </p:cNvGraphicFramePr>
          <p:nvPr>
            <p:ph type="tbl" sz="quarter" idx="15"/>
          </p:nvPr>
        </p:nvGraphicFramePr>
        <p:xfrm>
          <a:off x="967408" y="2669156"/>
          <a:ext cx="7209185" cy="2377440"/>
        </p:xfrm>
        <a:graphic>
          <a:graphicData uri="http://schemas.openxmlformats.org/drawingml/2006/table">
            <a:tbl>
              <a:tblPr firstRow="1" bandRow="1">
                <a:tableStyleId>{5C22544A-7EE6-4342-B048-85BDC9FD1C3A}</a:tableStyleId>
              </a:tblPr>
              <a:tblGrid>
                <a:gridCol w="685800"/>
                <a:gridCol w="655985"/>
                <a:gridCol w="3778855"/>
                <a:gridCol w="1097945"/>
                <a:gridCol w="990600"/>
              </a:tblGrid>
              <a:tr h="370840">
                <a:tc>
                  <a:txBody>
                    <a:bodyPr/>
                    <a:lstStyle/>
                    <a:p>
                      <a:r>
                        <a:rPr lang="en-US" altLang="en-US" sz="2000" b="0" dirty="0">
                          <a:solidFill>
                            <a:schemeClr val="tx1"/>
                          </a:solidFill>
                          <a:latin typeface="Calibri" panose="020F0502020204030204" pitchFamily="34" charset="0"/>
                          <a:cs typeface="Times New Roman" panose="02020603050405020304" charset="0"/>
                        </a:rPr>
                        <a:t>Mar. </a:t>
                      </a:r>
                      <a:endParaRPr lang="en-IN" sz="20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2000" b="0" dirty="0">
                          <a:solidFill>
                            <a:schemeClr val="tx1"/>
                          </a:solidFill>
                          <a:latin typeface="Calibri" panose="020F0502020204030204" pitchFamily="34" charset="0"/>
                          <a:cs typeface="Times New Roman" panose="02020603050405020304" charset="0"/>
                        </a:rPr>
                        <a:t>4</a:t>
                      </a:r>
                      <a:endParaRPr lang="en-IN" sz="20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Cash</a:t>
                      </a:r>
                      <a:endParaRPr lang="en-IN" sz="20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en-US" sz="2000" b="0" dirty="0">
                          <a:solidFill>
                            <a:schemeClr val="tx1"/>
                          </a:solidFill>
                          <a:latin typeface="Calibri" panose="020F0502020204030204" pitchFamily="34" charset="0"/>
                          <a:cs typeface="Times New Roman" panose="02020603050405020304" charset="0"/>
                        </a:rPr>
                        <a:t>2,280</a:t>
                      </a:r>
                      <a:endParaRPr lang="en-IN" sz="2000" b="0" dirty="0">
                        <a:solidFill>
                          <a:schemeClr val="tx1"/>
                        </a:solidFill>
                        <a:latin typeface="Calibri" panose="020F0502020204030204" pitchFamily="34" charset="0"/>
                        <a:cs typeface="Times New Roman" panose="02020603050405020304" charset="0"/>
                      </a:endParaRPr>
                    </a:p>
                  </a:txBody>
                  <a:tcPr marR="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2000" b="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  Service Revenue</a:t>
                      </a:r>
                      <a:endParaRPr lang="en-IN" sz="2000" b="0" dirty="0">
                        <a:solidFill>
                          <a:schemeClr val="tx1"/>
                        </a:solidFill>
                        <a:latin typeface="Calibri" panose="020F0502020204030204" pitchFamily="34" charset="0"/>
                        <a:cs typeface="Times New Roman" panose="02020603050405020304" charset="0"/>
                      </a:endParaRPr>
                    </a:p>
                  </a:txBody>
                  <a:tcPr marL="34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IN" sz="2000" b="0" dirty="0">
                        <a:solidFill>
                          <a:schemeClr val="bg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en-US" sz="2000" b="0" dirty="0">
                          <a:solidFill>
                            <a:schemeClr val="tx1"/>
                          </a:solidFill>
                          <a:latin typeface="Calibri" panose="020F0502020204030204" pitchFamily="34" charset="0"/>
                          <a:cs typeface="Times New Roman" panose="02020603050405020304" charset="0"/>
                        </a:rPr>
                        <a:t>2,280</a:t>
                      </a:r>
                      <a:endParaRPr lang="en-IN" sz="2000" b="0" dirty="0">
                        <a:solidFill>
                          <a:schemeClr val="tx1"/>
                        </a:solidFill>
                        <a:latin typeface="Calibri" panose="020F0502020204030204" pitchFamily="34" charset="0"/>
                        <a:cs typeface="Times New Roman" panose="02020603050405020304" charset="0"/>
                      </a:endParaRPr>
                    </a:p>
                  </a:txBody>
                  <a:tcPr marL="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rPr>
                        <a:t>15</a:t>
                      </a:r>
                      <a:endPar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Salaries and Wages Expense</a:t>
                      </a:r>
                      <a:endParaRPr lang="en-IN" sz="20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en-US" sz="2000" b="0" dirty="0">
                          <a:solidFill>
                            <a:schemeClr val="tx1"/>
                          </a:solidFill>
                          <a:latin typeface="Calibri" panose="020F0502020204030204" pitchFamily="34" charset="0"/>
                          <a:cs typeface="Times New Roman" panose="02020603050405020304" charset="0"/>
                        </a:rPr>
                        <a:t>400</a:t>
                      </a:r>
                      <a:endParaRPr lang="en-IN" sz="2000" b="0" dirty="0">
                        <a:solidFill>
                          <a:schemeClr val="tx1"/>
                        </a:solidFill>
                        <a:latin typeface="Calibri" panose="020F0502020204030204" pitchFamily="34" charset="0"/>
                        <a:cs typeface="Times New Roman" panose="02020603050405020304" charset="0"/>
                      </a:endParaRPr>
                    </a:p>
                  </a:txBody>
                  <a:tcPr marR="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IN" sz="2000" b="0" dirty="0">
                        <a:solidFill>
                          <a:schemeClr val="bg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  Cash</a:t>
                      </a:r>
                      <a:endParaRPr lang="en-IN" sz="2000" b="0" dirty="0">
                        <a:solidFill>
                          <a:schemeClr val="tx1"/>
                        </a:solidFill>
                        <a:latin typeface="Calibri" panose="020F0502020204030204" pitchFamily="34" charset="0"/>
                        <a:cs typeface="Times New Roman" panose="02020603050405020304" charset="0"/>
                      </a:endParaRPr>
                    </a:p>
                  </a:txBody>
                  <a:tcPr marL="34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IN" sz="2000" b="0" dirty="0">
                        <a:solidFill>
                          <a:schemeClr val="bg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en-US" sz="2000" b="0" dirty="0">
                          <a:solidFill>
                            <a:schemeClr val="tx1"/>
                          </a:solidFill>
                          <a:latin typeface="Calibri" panose="020F0502020204030204" pitchFamily="34" charset="0"/>
                          <a:cs typeface="Times New Roman" panose="02020603050405020304" charset="0"/>
                        </a:rPr>
                        <a:t>400</a:t>
                      </a:r>
                      <a:endParaRPr lang="en-IN" sz="2000" b="0" dirty="0">
                        <a:solidFill>
                          <a:schemeClr val="tx1"/>
                        </a:solidFill>
                        <a:latin typeface="Calibri" panose="020F0502020204030204" pitchFamily="34" charset="0"/>
                        <a:cs typeface="Times New Roman" panose="02020603050405020304" charset="0"/>
                      </a:endParaRPr>
                    </a:p>
                  </a:txBody>
                  <a:tcPr marL="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rPr>
                        <a:t>19</a:t>
                      </a:r>
                      <a:endPar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Utilities Expense</a:t>
                      </a:r>
                      <a:endParaRPr lang="en-IN" sz="20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IN" sz="2000" b="0" dirty="0">
                          <a:solidFill>
                            <a:schemeClr val="tx1"/>
                          </a:solidFill>
                          <a:latin typeface="Calibri" panose="020F0502020204030204" pitchFamily="34" charset="0"/>
                          <a:cs typeface="Times New Roman" panose="02020603050405020304" charset="0"/>
                        </a:rPr>
                        <a:t>92</a:t>
                      </a:r>
                      <a:endParaRPr lang="en-IN" sz="2000" b="0" dirty="0">
                        <a:solidFill>
                          <a:schemeClr val="tx1"/>
                        </a:solidFill>
                        <a:latin typeface="Calibri" panose="020F0502020204030204" pitchFamily="34" charset="0"/>
                        <a:cs typeface="Times New Roman" panose="02020603050405020304" charset="0"/>
                      </a:endParaRPr>
                    </a:p>
                  </a:txBody>
                  <a:tcPr marR="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IN" sz="2000" b="0" dirty="0">
                        <a:solidFill>
                          <a:schemeClr val="bg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  Cash</a:t>
                      </a:r>
                      <a:endParaRPr lang="en-IN" sz="2000" b="0" dirty="0">
                        <a:solidFill>
                          <a:schemeClr val="tx1"/>
                        </a:solidFill>
                        <a:latin typeface="Calibri" panose="020F0502020204030204" pitchFamily="34" charset="0"/>
                        <a:cs typeface="Times New Roman" panose="02020603050405020304" charset="0"/>
                      </a:endParaRPr>
                    </a:p>
                  </a:txBody>
                  <a:tcPr marL="34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IN" sz="2000" b="0" dirty="0">
                        <a:solidFill>
                          <a:schemeClr val="bg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IN" sz="2000" b="0" dirty="0">
                          <a:solidFill>
                            <a:schemeClr val="tx1"/>
                          </a:solidFill>
                          <a:latin typeface="Calibri" panose="020F0502020204030204" pitchFamily="34" charset="0"/>
                          <a:cs typeface="Times New Roman" panose="02020603050405020304" charset="0"/>
                        </a:rPr>
                        <a:t>92</a:t>
                      </a:r>
                      <a:endParaRPr lang="en-IN" sz="2000" b="0" dirty="0">
                        <a:solidFill>
                          <a:schemeClr val="tx1"/>
                        </a:solidFill>
                        <a:latin typeface="Calibri" panose="020F0502020204030204" pitchFamily="34" charset="0"/>
                        <a:cs typeface="Times New Roman" panose="02020603050405020304" charset="0"/>
                      </a:endParaRPr>
                    </a:p>
                  </a:txBody>
                  <a:tcPr marL="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1" name="Content Placeholder 6" descr="An illustration shows a T-account with the account name, Cash, displayed on top of the T. The transactions on the debit side are as follows: 3/1 Balance, 600; 3/4, 2,280. The transactions on the credit side are as follows: 3/15, 400; 3/19, 92. The balance amount of the debit is given as 3/31 Balance, 2,388.&#10;A diagram shows a t-account with the account name displayed on top of the T as Cash. The left (debit) side shows two amounts. The first amount is the beginning balance labeled 3 by 1 Balance with an amount of 600. The second amount is labeled 3 by 4 with an amount of 2,280. The balance amount of the left side is given as 3 by 31 Balance with an amount of 2,388. The right (credit) side shows two amounts. The first amount is labeled 3 by 15 with an amount of 400. The second amount is labeled 3 by 19 with an amount of 92."/>
          <p:cNvPicPr>
            <a:picLocks noGrp="1" noChangeAspect="1"/>
          </p:cNvPicPr>
          <p:nvPr>
            <p:ph type="pic" sz="quarter" idx="13"/>
          </p:nvPr>
        </p:nvPicPr>
        <p:blipFill>
          <a:blip r:embed="rId1"/>
          <a:srcRect/>
          <a:stretch>
            <a:fillRect/>
          </a:stretch>
        </p:blipFill>
        <p:spPr>
          <a:xfrm>
            <a:off x="2118903" y="5046596"/>
            <a:ext cx="4906195" cy="1158407"/>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Calibri" panose="020F0502020204030204" pitchFamily="34" charset="0"/>
                <a:cs typeface="Times New Roman" panose="02020603050405020304" charset="0"/>
              </a:rPr>
              <a:t>L</a:t>
            </a:r>
            <a:r>
              <a:rPr lang="en-IN" sz="100" dirty="0">
                <a:latin typeface="Calibri" panose="020F0502020204030204" pitchFamily="34" charset="0"/>
                <a:cs typeface="Times New Roman" panose="02020603050405020304" charset="0"/>
              </a:rPr>
              <a:t> </a:t>
            </a:r>
            <a:r>
              <a:rPr lang="en-IN" sz="3600" dirty="0">
                <a:latin typeface="Calibri" panose="020F0502020204030204" pitchFamily="34" charset="0"/>
                <a:cs typeface="Times New Roman" panose="02020603050405020304" charset="0"/>
              </a:rPr>
              <a:t>O 4: </a:t>
            </a:r>
            <a:r>
              <a:rPr lang="en-US" sz="3600" dirty="0">
                <a:latin typeface="Calibri" panose="020F0502020204030204" pitchFamily="34" charset="0"/>
                <a:cs typeface="Times New Roman" panose="02020603050405020304" charset="0"/>
              </a:rPr>
              <a:t>Prepare a Trial Balance</a:t>
            </a:r>
            <a:endParaRPr lang="en-US" sz="3600" dirty="0">
              <a:latin typeface="Calibri" panose="020F0502020204030204" pitchFamily="34" charset="0"/>
            </a:endParaRPr>
          </a:p>
        </p:txBody>
      </p:sp>
      <p:pic>
        <p:nvPicPr>
          <p:cNvPr id="14" name="Picture Placeholder 13" descr="A trial balance displays a three-line heading consisting of the name of the company, Pioneer Advertising Incorporated; the name of the contents, Trial Balance; and the time period the statement covers, October 31, 2022. There are three columns; the first column displays the account names, and the other two labeled Debit and Credit, respectively. Selected accounts are listed in the first column and the respective debit balances are as follows: Cash, Supplies, Prepaid Insurance, Equipment, Notes Payable, Accounts Payable, Unearned Service Revenue, Common Stock, Dividends, Service Revenue, Salaries and Wages Expense, and Rent Expense. The respective debit amounts listed in the debit column with the total as $28,700, and the respective credit amounts listed in the credit column with its total of $28,700. Both total amounts are highlighted in red emphasizing that total debits equal total  credits. "/>
          <p:cNvPicPr>
            <a:picLocks noGrp="1" noChangeAspect="1"/>
          </p:cNvPicPr>
          <p:nvPr>
            <p:ph type="pic" sz="quarter" idx="13"/>
          </p:nvPr>
        </p:nvPicPr>
        <p:blipFill>
          <a:blip r:embed="rId1"/>
          <a:stretch>
            <a:fillRect/>
          </a:stretch>
        </p:blipFill>
        <p:spPr>
          <a:xfrm>
            <a:off x="522048" y="1541620"/>
            <a:ext cx="8159865" cy="4588513"/>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Double-Entry System</a:t>
            </a:r>
            <a:endParaRPr lang="en-US" sz="4400" dirty="0">
              <a:latin typeface="Calibri" panose="020F0502020204030204" pitchFamily="34" charset="0"/>
            </a:endParaRPr>
          </a:p>
        </p:txBody>
      </p:sp>
      <p:sp>
        <p:nvSpPr>
          <p:cNvPr id="14" name="Content Placeholder 13"/>
          <p:cNvSpPr>
            <a:spLocks noGrp="1"/>
          </p:cNvSpPr>
          <p:nvPr>
            <p:ph sz="quarter" idx="10"/>
          </p:nvPr>
        </p:nvSpPr>
        <p:spPr/>
        <p:txBody>
          <a:bodyPr/>
          <a:lstStyle/>
          <a:p>
            <a:pPr marL="457200" lvl="1" indent="-457200">
              <a:spcBef>
                <a:spcPts val="1000"/>
              </a:spcBef>
              <a:buClr>
                <a:srgbClr val="911B21"/>
              </a:buClr>
              <a:buSzPct val="100000"/>
              <a:buFont typeface="Arial" panose="020B0604020202020204" pitchFamily="34" charset="0"/>
              <a:buChar char="•"/>
            </a:pPr>
            <a:r>
              <a:rPr lang="en-US" altLang="en-US" sz="2800" dirty="0">
                <a:latin typeface="Calibri" panose="020F0502020204030204" pitchFamily="34" charset="0"/>
                <a:cs typeface="Times New Roman" panose="02020603050405020304" charset="0"/>
              </a:rPr>
              <a:t>Each transaction must affect two or more accounts to keep the basic accounting equation in balance.</a:t>
            </a:r>
            <a:endParaRPr lang="en-US" altLang="en-US" sz="2800" dirty="0">
              <a:latin typeface="Calibri" panose="020F0502020204030204" pitchFamily="34" charset="0"/>
              <a:cs typeface="Times New Roman" panose="02020603050405020304" charset="0"/>
            </a:endParaRPr>
          </a:p>
          <a:p>
            <a:pPr marL="457200" lvl="1" indent="-457200">
              <a:spcBef>
                <a:spcPts val="1000"/>
              </a:spcBef>
              <a:buClr>
                <a:srgbClr val="911B21"/>
              </a:buClr>
              <a:buSzPct val="100000"/>
              <a:buFont typeface="Arial" panose="020B0604020202020204" pitchFamily="34" charset="0"/>
              <a:buChar char="•"/>
            </a:pPr>
            <a:r>
              <a:rPr lang="en-US" altLang="en-US" sz="2800" dirty="0">
                <a:latin typeface="Calibri" panose="020F0502020204030204" pitchFamily="34" charset="0"/>
                <a:cs typeface="Times New Roman" panose="02020603050405020304" charset="0"/>
              </a:rPr>
              <a:t>Recording done by debiting at least one account and crediting at least one other account.</a:t>
            </a:r>
            <a:endParaRPr lang="en-US" altLang="en-US" sz="2800" dirty="0">
              <a:latin typeface="Calibri" panose="020F0502020204030204" pitchFamily="34" charset="0"/>
              <a:cs typeface="Times New Roman" panose="02020603050405020304" charset="0"/>
            </a:endParaRPr>
          </a:p>
          <a:p>
            <a:pPr marL="457200" lvl="1" indent="-457200">
              <a:spcBef>
                <a:spcPts val="1000"/>
              </a:spcBef>
              <a:buClr>
                <a:srgbClr val="911B21"/>
              </a:buClr>
              <a:buSzPct val="100000"/>
              <a:buFont typeface="Arial" panose="020B0604020202020204" pitchFamily="34" charset="0"/>
              <a:buChar char="•"/>
            </a:pPr>
            <a:r>
              <a:rPr lang="en-US" altLang="en-US" sz="2800" b="1" dirty="0">
                <a:latin typeface="Calibri" panose="020F0502020204030204" pitchFamily="34" charset="0"/>
                <a:cs typeface="Times New Roman" panose="02020603050405020304" charset="0"/>
              </a:rPr>
              <a:t>Debits must equal Credits.</a:t>
            </a:r>
            <a:endParaRPr lang="en-IN" sz="2800" b="1"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Limitations of a Trial Balance</a:t>
            </a:r>
            <a:endParaRPr lang="en-US" sz="3600" dirty="0">
              <a:latin typeface="Calibri" panose="020F0502020204030204" pitchFamily="34" charset="0"/>
            </a:endParaRPr>
          </a:p>
        </p:txBody>
      </p:sp>
      <p:sp>
        <p:nvSpPr>
          <p:cNvPr id="14" name="Content Placeholder 13"/>
          <p:cNvSpPr>
            <a:spLocks noGrp="1"/>
          </p:cNvSpPr>
          <p:nvPr>
            <p:ph sz="quarter" idx="10"/>
          </p:nvPr>
        </p:nvSpPr>
        <p:spPr>
          <a:xfrm>
            <a:off x="304801" y="1752600"/>
            <a:ext cx="5605670" cy="4495800"/>
          </a:xfrm>
        </p:spPr>
        <p:txBody>
          <a:bodyPr/>
          <a:lstStyle/>
          <a:p>
            <a:pPr marL="0" indent="0">
              <a:spcBef>
                <a:spcPts val="625"/>
              </a:spcBef>
              <a:buSzPct val="80000"/>
              <a:buNone/>
            </a:pPr>
            <a:r>
              <a:rPr lang="en-US" altLang="en-US" sz="2600" b="1" dirty="0">
                <a:latin typeface="Calibri" panose="020F0502020204030204" pitchFamily="34" charset="0"/>
                <a:cs typeface="Times New Roman" panose="02020603050405020304" charset="0"/>
              </a:rPr>
              <a:t>Trial balance may balance even when: </a:t>
            </a:r>
            <a:endParaRPr lang="en-US" altLang="en-US" sz="2600" b="1" dirty="0">
              <a:latin typeface="Calibri" panose="020F0502020204030204" pitchFamily="34" charset="0"/>
              <a:cs typeface="Times New Roman" panose="02020603050405020304" charset="0"/>
            </a:endParaRPr>
          </a:p>
          <a:p>
            <a:pPr marL="457200" lvl="1" indent="-457200">
              <a:spcBef>
                <a:spcPts val="625"/>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A transaction is not journalized. </a:t>
            </a:r>
            <a:endParaRPr lang="en-US" altLang="en-US" sz="2600" dirty="0">
              <a:latin typeface="Calibri" panose="020F0502020204030204" pitchFamily="34" charset="0"/>
              <a:cs typeface="Times New Roman" panose="02020603050405020304" charset="0"/>
            </a:endParaRPr>
          </a:p>
          <a:p>
            <a:pPr marL="457200" lvl="1" indent="-457200">
              <a:spcBef>
                <a:spcPts val="625"/>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A correct journal entry is not posted.</a:t>
            </a:r>
            <a:endParaRPr lang="en-US" altLang="en-US" sz="2600" dirty="0">
              <a:latin typeface="Calibri" panose="020F0502020204030204" pitchFamily="34" charset="0"/>
              <a:cs typeface="Times New Roman" panose="02020603050405020304" charset="0"/>
            </a:endParaRPr>
          </a:p>
          <a:p>
            <a:pPr marL="457200" lvl="1" indent="-457200">
              <a:spcBef>
                <a:spcPts val="625"/>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A journal entry is posted twice.</a:t>
            </a:r>
            <a:endParaRPr lang="en-US" altLang="en-US" sz="2600" dirty="0">
              <a:latin typeface="Calibri" panose="020F0502020204030204" pitchFamily="34" charset="0"/>
              <a:cs typeface="Times New Roman" panose="02020603050405020304" charset="0"/>
            </a:endParaRPr>
          </a:p>
          <a:p>
            <a:pPr marL="457200" lvl="1" indent="-457200">
              <a:spcBef>
                <a:spcPts val="625"/>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Incorrect accounts are used in journalizing or posting. </a:t>
            </a:r>
            <a:endParaRPr lang="en-US" altLang="en-US" sz="2600" dirty="0">
              <a:latin typeface="Calibri" panose="020F0502020204030204" pitchFamily="34" charset="0"/>
              <a:cs typeface="Times New Roman" panose="02020603050405020304" charset="0"/>
            </a:endParaRPr>
          </a:p>
          <a:p>
            <a:pPr marL="457200" lvl="1" indent="-457200">
              <a:spcBef>
                <a:spcPts val="625"/>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Offsetting errors are made in recording the amount of a transaction.</a:t>
            </a:r>
            <a:endParaRPr lang="en-IN" sz="2600" dirty="0">
              <a:latin typeface="Calibri" panose="020F0502020204030204" pitchFamily="34" charset="0"/>
              <a:cs typeface="Times New Roman" panose="02020603050405020304" charset="0"/>
            </a:endParaRPr>
          </a:p>
        </p:txBody>
      </p:sp>
      <p:sp>
        <p:nvSpPr>
          <p:cNvPr id="15" name="Content Placeholder 14"/>
          <p:cNvSpPr>
            <a:spLocks noGrp="1"/>
          </p:cNvSpPr>
          <p:nvPr>
            <p:ph sz="quarter" idx="11"/>
          </p:nvPr>
        </p:nvSpPr>
        <p:spPr>
          <a:xfrm>
            <a:off x="6056243" y="1752600"/>
            <a:ext cx="2779782" cy="2819400"/>
          </a:xfrm>
        </p:spPr>
        <p:txBody>
          <a:bodyPr/>
          <a:lstStyle/>
          <a:p>
            <a:pPr marL="0" indent="0">
              <a:buNone/>
            </a:pPr>
            <a:r>
              <a:rPr lang="en-IN" sz="2200" b="1" dirty="0">
                <a:latin typeface="Calibri" panose="020F0502020204030204" pitchFamily="34" charset="0"/>
              </a:rPr>
              <a:t>Ethics note:</a:t>
            </a:r>
            <a:r>
              <a:rPr lang="en-IN" sz="2200" dirty="0">
                <a:latin typeface="Calibri" panose="020F0502020204030204" pitchFamily="34" charset="0"/>
              </a:rPr>
              <a:t> An </a:t>
            </a:r>
            <a:r>
              <a:rPr lang="en-IN" sz="2200" b="1" dirty="0">
                <a:latin typeface="Calibri" panose="020F0502020204030204" pitchFamily="34" charset="0"/>
              </a:rPr>
              <a:t>error</a:t>
            </a:r>
            <a:r>
              <a:rPr lang="en-IN" sz="2200" dirty="0">
                <a:latin typeface="Calibri" panose="020F0502020204030204" pitchFamily="34" charset="0"/>
              </a:rPr>
              <a:t> is the result of an unintentional mistake; it is neither ethical or unethical. An irregularity is an intentional misstatement, which is viewed as unethical.</a:t>
            </a:r>
            <a:endParaRPr lang="en-IN" sz="2200" dirty="0">
              <a:latin typeface="Calibri" panose="020F0502020204030204" pitchFamily="34" charset="0"/>
            </a:endParaRPr>
          </a:p>
        </p:txBody>
      </p:sp>
      <p:sp>
        <p:nvSpPr>
          <p:cNvPr id="19" name="Content Placeholder 18"/>
          <p:cNvSpPr>
            <a:spLocks noGrp="1"/>
          </p:cNvSpPr>
          <p:nvPr>
            <p:ph sz="quarter" idx="16"/>
          </p:nvPr>
        </p:nvSpPr>
        <p:spPr/>
        <p:txBody>
          <a:bodyPr/>
          <a:lstStyle/>
          <a:p>
            <a:pPr marL="0" indent="0">
              <a:buNone/>
            </a:pPr>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7078" y="457200"/>
            <a:ext cx="8543926" cy="1123950"/>
          </a:xfrm>
        </p:spPr>
        <p:txBody>
          <a:bodyPr>
            <a:normAutofit/>
          </a:bodyPr>
          <a:lstStyle/>
          <a:p>
            <a:pPr>
              <a:lnSpc>
                <a:spcPct val="100000"/>
              </a:lnSpc>
            </a:pPr>
            <a:r>
              <a:rPr lang="en-US" altLang="en-US" sz="3600" dirty="0">
                <a:latin typeface="Calibri" panose="020F0502020204030204" pitchFamily="34" charset="0"/>
                <a:cs typeface="Times New Roman" panose="02020603050405020304" charset="0"/>
              </a:rPr>
              <a:t>Dollar Signs and Underlining</a:t>
            </a:r>
            <a:endParaRPr lang="en-US" sz="3200"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spcBef>
                <a:spcPts val="625"/>
              </a:spcBef>
              <a:buClr>
                <a:srgbClr val="800000"/>
              </a:buClr>
              <a:buSzPct val="80000"/>
              <a:buNone/>
            </a:pPr>
            <a:r>
              <a:rPr lang="en-US" sz="2600" b="1" dirty="0">
                <a:latin typeface="Calibri" panose="020F0502020204030204" pitchFamily="34" charset="0"/>
                <a:cs typeface="Times New Roman" panose="02020603050405020304" charset="0"/>
              </a:rPr>
              <a:t>Dollar Signs</a:t>
            </a:r>
            <a:endParaRPr lang="en-US" sz="2600" b="1" dirty="0">
              <a:latin typeface="Calibri" panose="020F0502020204030204" pitchFamily="34" charset="0"/>
              <a:cs typeface="Times New Roman" panose="02020603050405020304" charset="0"/>
            </a:endParaRPr>
          </a:p>
          <a:p>
            <a:pPr marL="291465" indent="-291465">
              <a:spcBef>
                <a:spcPts val="625"/>
              </a:spcBef>
              <a:buClr>
                <a:srgbClr val="911B21"/>
              </a:buClr>
              <a:buSzPct val="100000"/>
            </a:pPr>
            <a:r>
              <a:rPr lang="en-US" sz="2600" dirty="0">
                <a:latin typeface="Calibri" panose="020F0502020204030204" pitchFamily="34" charset="0"/>
                <a:cs typeface="Times New Roman" panose="02020603050405020304" charset="0"/>
              </a:rPr>
              <a:t>Do not appear in journals or ledgers.</a:t>
            </a:r>
            <a:endParaRPr lang="en-US" sz="2600" dirty="0">
              <a:latin typeface="Calibri" panose="020F0502020204030204" pitchFamily="34" charset="0"/>
              <a:cs typeface="Times New Roman" panose="02020603050405020304" charset="0"/>
            </a:endParaRPr>
          </a:p>
          <a:p>
            <a:pPr marL="291465" indent="-291465">
              <a:spcBef>
                <a:spcPts val="625"/>
              </a:spcBef>
              <a:buClr>
                <a:srgbClr val="911B21"/>
              </a:buClr>
              <a:buSzPct val="100000"/>
            </a:pPr>
            <a:r>
              <a:rPr lang="en-US" sz="2600" dirty="0">
                <a:latin typeface="Calibri" panose="020F0502020204030204" pitchFamily="34" charset="0"/>
                <a:cs typeface="Times New Roman" panose="02020603050405020304" charset="0"/>
              </a:rPr>
              <a:t>Typically used only in the trial balance and the financial statements.</a:t>
            </a:r>
            <a:endParaRPr lang="en-US" sz="2600" dirty="0">
              <a:latin typeface="Calibri" panose="020F0502020204030204" pitchFamily="34" charset="0"/>
              <a:cs typeface="Times New Roman" panose="02020603050405020304" charset="0"/>
            </a:endParaRPr>
          </a:p>
          <a:p>
            <a:pPr marL="291465" indent="-291465">
              <a:spcBef>
                <a:spcPts val="625"/>
              </a:spcBef>
              <a:buClr>
                <a:srgbClr val="911B21"/>
              </a:buClr>
              <a:buSzPct val="100000"/>
            </a:pPr>
            <a:r>
              <a:rPr lang="en-US" sz="2600" dirty="0">
                <a:latin typeface="Calibri" panose="020F0502020204030204" pitchFamily="34" charset="0"/>
                <a:cs typeface="Times New Roman" panose="02020603050405020304" charset="0"/>
              </a:rPr>
              <a:t>Shown only for the first item in the column and for the total of that column.</a:t>
            </a:r>
            <a:endParaRPr lang="en-US" sz="2600" dirty="0">
              <a:latin typeface="Calibri" panose="020F0502020204030204" pitchFamily="34" charset="0"/>
              <a:cs typeface="Times New Roman" panose="02020603050405020304" charset="0"/>
            </a:endParaRPr>
          </a:p>
          <a:p>
            <a:pPr marL="0" indent="0">
              <a:spcBef>
                <a:spcPts val="625"/>
              </a:spcBef>
              <a:buClr>
                <a:srgbClr val="911B21"/>
              </a:buClr>
              <a:buSzPct val="80000"/>
              <a:buNone/>
            </a:pPr>
            <a:r>
              <a:rPr lang="en-US" sz="2600" b="1" dirty="0">
                <a:latin typeface="Calibri" panose="020F0502020204030204" pitchFamily="34" charset="0"/>
                <a:cs typeface="Times New Roman" panose="02020603050405020304" charset="0"/>
              </a:rPr>
              <a:t>Underlining</a:t>
            </a:r>
            <a:endParaRPr lang="en-US" sz="2600" b="1" dirty="0">
              <a:latin typeface="Calibri" panose="020F0502020204030204" pitchFamily="34" charset="0"/>
              <a:cs typeface="Times New Roman" panose="02020603050405020304" charset="0"/>
            </a:endParaRPr>
          </a:p>
          <a:p>
            <a:pPr marL="291465" indent="-291465">
              <a:spcBef>
                <a:spcPts val="625"/>
              </a:spcBef>
              <a:buClr>
                <a:srgbClr val="911B21"/>
              </a:buClr>
              <a:buSzPct val="100000"/>
            </a:pPr>
            <a:r>
              <a:rPr lang="en-US" sz="2600" dirty="0">
                <a:latin typeface="Calibri" panose="020F0502020204030204" pitchFamily="34" charset="0"/>
                <a:cs typeface="Times New Roman" panose="02020603050405020304" charset="0"/>
              </a:rPr>
              <a:t>A single line is placed under the column of figures to be added or subtracted.</a:t>
            </a:r>
            <a:endParaRPr lang="en-US" sz="2600" dirty="0">
              <a:latin typeface="Calibri" panose="020F0502020204030204" pitchFamily="34" charset="0"/>
              <a:cs typeface="Times New Roman" panose="02020603050405020304" charset="0"/>
            </a:endParaRPr>
          </a:p>
          <a:p>
            <a:pPr marL="291465" indent="-291465">
              <a:spcBef>
                <a:spcPts val="625"/>
              </a:spcBef>
              <a:buClr>
                <a:srgbClr val="911B21"/>
              </a:buClr>
              <a:buSzPct val="100000"/>
            </a:pPr>
            <a:r>
              <a:rPr lang="en-US" sz="2600" dirty="0">
                <a:latin typeface="Calibri" panose="020F0502020204030204" pitchFamily="34" charset="0"/>
                <a:cs typeface="Times New Roman" panose="02020603050405020304" charset="0"/>
              </a:rPr>
              <a:t>Totals are double-underlined.</a:t>
            </a:r>
            <a:endParaRPr lang="en-IN" sz="26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7078" y="457200"/>
            <a:ext cx="8543926" cy="1123950"/>
          </a:xfrm>
        </p:spPr>
        <p:txBody>
          <a:bodyPr>
            <a:normAutofit/>
          </a:bodyPr>
          <a:lstStyle/>
          <a:p>
            <a:pPr>
              <a:lnSpc>
                <a:spcPct val="100000"/>
              </a:lnSpc>
            </a:pPr>
            <a:r>
              <a:rPr lang="en-US" altLang="en-US" sz="3600" dirty="0">
                <a:latin typeface="Calibri" panose="020F0502020204030204" pitchFamily="34" charset="0"/>
                <a:cs typeface="Times New Roman" panose="02020603050405020304" charset="0"/>
              </a:rPr>
              <a:t>Trial Balance</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Question</a:t>
            </a:r>
            <a:endParaRPr lang="en-US" sz="3200"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spcBef>
                <a:spcPts val="625"/>
              </a:spcBef>
              <a:buClr>
                <a:schemeClr val="tx1"/>
              </a:buClr>
              <a:buNone/>
            </a:pPr>
            <a:r>
              <a:rPr lang="en-US" altLang="en-US" sz="2600" dirty="0">
                <a:latin typeface="Calibri" panose="020F0502020204030204" pitchFamily="34" charset="0"/>
                <a:cs typeface="Times New Roman" panose="02020603050405020304" charset="0"/>
              </a:rPr>
              <a:t>A trial balance will not balance if:</a:t>
            </a:r>
            <a:endParaRPr lang="en-US" altLang="en-US" sz="26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a correct journal entry is posted twice.</a:t>
            </a:r>
            <a:endParaRPr lang="en-US" altLang="en-US" sz="26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the purchase of supplies on account is debited to Supplies and credited to Cash.</a:t>
            </a:r>
            <a:endParaRPr lang="en-US" altLang="en-US" sz="26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a $100 cash dividend by the owner is debited to Dividends for $1,000 and credited to Cash for $100.</a:t>
            </a:r>
            <a:endParaRPr lang="en-US" altLang="en-US" sz="26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a $450 payment on account is debited to Accounts Payable for $45 and credited to Cash for $45.</a:t>
            </a:r>
            <a:endParaRPr lang="en-IN" sz="26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Trial Balance</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Answer</a:t>
            </a:r>
            <a:endParaRPr lang="en-IN" sz="2700" dirty="0">
              <a:latin typeface="Calibri" panose="020F0502020204030204" pitchFamily="34" charset="0"/>
            </a:endParaRPr>
          </a:p>
        </p:txBody>
      </p:sp>
      <p:sp>
        <p:nvSpPr>
          <p:cNvPr id="5" name="Content Placeholder 4"/>
          <p:cNvSpPr>
            <a:spLocks noGrp="1"/>
          </p:cNvSpPr>
          <p:nvPr>
            <p:ph sz="quarter" idx="10"/>
          </p:nvPr>
        </p:nvSpPr>
        <p:spPr>
          <a:xfrm>
            <a:off x="304800" y="1752600"/>
            <a:ext cx="8534400" cy="4171122"/>
          </a:xfrm>
        </p:spPr>
        <p:txBody>
          <a:bodyPr/>
          <a:lstStyle/>
          <a:p>
            <a:pPr marL="0" indent="0">
              <a:buClr>
                <a:schemeClr val="tx1"/>
              </a:buClr>
              <a:buNone/>
            </a:pPr>
            <a:r>
              <a:rPr lang="en-US" altLang="en-US" sz="2600" dirty="0">
                <a:latin typeface="Calibri" panose="020F0502020204030204" pitchFamily="34" charset="0"/>
                <a:cs typeface="Times New Roman" panose="02020603050405020304" charset="0"/>
              </a:rPr>
              <a:t>A trial balance will not balance if:</a:t>
            </a:r>
            <a:endParaRPr lang="en-US" altLang="en-US" sz="2600" dirty="0">
              <a:latin typeface="Calibri" panose="020F0502020204030204" pitchFamily="34" charset="0"/>
              <a:cs typeface="Times New Roman" panose="02020603050405020304" charset="0"/>
            </a:endParaRPr>
          </a:p>
          <a:p>
            <a:pPr marL="971550" lvl="1" indent="-514350">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a correct journal entry is posted twice.</a:t>
            </a:r>
            <a:endParaRPr lang="en-US" altLang="en-US" sz="2600" dirty="0">
              <a:latin typeface="Calibri" panose="020F0502020204030204" pitchFamily="34" charset="0"/>
              <a:cs typeface="Times New Roman" panose="02020603050405020304" charset="0"/>
            </a:endParaRPr>
          </a:p>
          <a:p>
            <a:pPr marL="971550" lvl="1" indent="-514350">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the purchase of supplies on account is debited to Supplies and credited to Cash.</a:t>
            </a:r>
            <a:endParaRPr lang="en-US" altLang="en-US" sz="2600" dirty="0">
              <a:latin typeface="Calibri" panose="020F0502020204030204" pitchFamily="34" charset="0"/>
              <a:cs typeface="Times New Roman" panose="02020603050405020304" charset="0"/>
            </a:endParaRPr>
          </a:p>
          <a:p>
            <a:pPr marL="971550" lvl="1" indent="-514350">
              <a:buClr>
                <a:srgbClr val="911B21"/>
              </a:buClr>
              <a:buSzPct val="100000"/>
              <a:buFont typeface="+mj-lt"/>
              <a:buAutoNum type="alphaLcPeriod"/>
            </a:pPr>
            <a:r>
              <a:rPr lang="en-US" altLang="en-US" sz="2800" dirty="0">
                <a:solidFill>
                  <a:srgbClr val="911B21"/>
                </a:solidFill>
                <a:cs typeface="Times New Roman" panose="02020603050405020304" charset="0"/>
              </a:rPr>
              <a:t>Answer: </a:t>
            </a:r>
            <a:r>
              <a:rPr lang="en-US" altLang="en-US" sz="2600" dirty="0">
                <a:latin typeface="Calibri" panose="020F0502020204030204" pitchFamily="34" charset="0"/>
                <a:cs typeface="Times New Roman" panose="02020603050405020304" charset="0"/>
              </a:rPr>
              <a:t>a $100 cash withdrawal by the owner is debited to Dividends for $1,000 and credited to Cash for $100.</a:t>
            </a:r>
            <a:endParaRPr lang="en-US" altLang="en-US" sz="2600" dirty="0">
              <a:latin typeface="Calibri" panose="020F0502020204030204" pitchFamily="34" charset="0"/>
              <a:cs typeface="Times New Roman" panose="02020603050405020304" charset="0"/>
            </a:endParaRPr>
          </a:p>
          <a:p>
            <a:pPr marL="971550" lvl="1" indent="-514350">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a $450 payment on account is debited to Accounts Payable for $45 and credited to Cash for $45.</a:t>
            </a:r>
            <a:endParaRPr lang="en-IN" sz="2600" dirty="0">
              <a:latin typeface="Calibri" panose="020F0502020204030204" pitchFamily="34" charset="0"/>
              <a:cs typeface="Times New Roman" panose="02020603050405020304" charset="0"/>
            </a:endParaRPr>
          </a:p>
        </p:txBody>
      </p:sp>
      <p:sp>
        <p:nvSpPr>
          <p:cNvPr id="7" name="Content Placeholder 5"/>
          <p:cNvSpPr>
            <a:spLocks noGrp="1"/>
          </p:cNvSpPr>
          <p:nvPr>
            <p:ph sz="quarter" idx="4294967295"/>
          </p:nvPr>
        </p:nvSpPr>
        <p:spPr>
          <a:xfrm>
            <a:off x="304800" y="6477000"/>
            <a:ext cx="609600" cy="304800"/>
          </a:xfrm>
          <a:prstGeom prst="rect">
            <a:avLst/>
          </a:prstGeom>
        </p:spPr>
        <p:txBody>
          <a:bodyPr/>
          <a:lstStyle/>
          <a:p>
            <a:pPr marL="0" indent="0">
              <a:buNone/>
            </a:pPr>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3</a:t>
            </a:r>
            <a:endParaRPr lang="en-IN" sz="1200" dirty="0">
              <a:latin typeface="Calibri" panose="020F050202020403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Calibri" panose="020F0502020204030204" pitchFamily="34" charset="0"/>
                <a:cs typeface="Times New Roman" panose="02020603050405020304" charset="0"/>
              </a:rPr>
              <a:t>Investor Insight Fannie Mae</a:t>
            </a:r>
            <a:endParaRPr lang="en-US" sz="2800" dirty="0">
              <a:latin typeface="Calibri" panose="020F0502020204030204" pitchFamily="34" charset="0"/>
            </a:endParaRPr>
          </a:p>
        </p:txBody>
      </p:sp>
      <p:sp>
        <p:nvSpPr>
          <p:cNvPr id="3" name="Content Placeholder 2"/>
          <p:cNvSpPr>
            <a:spLocks noGrp="1"/>
          </p:cNvSpPr>
          <p:nvPr>
            <p:ph sz="quarter" idx="10"/>
          </p:nvPr>
        </p:nvSpPr>
        <p:spPr>
          <a:xfrm>
            <a:off x="380999" y="1519644"/>
            <a:ext cx="6770361" cy="4783182"/>
          </a:xfrm>
        </p:spPr>
        <p:txBody>
          <a:bodyPr/>
          <a:lstStyle/>
          <a:p>
            <a:pPr marL="0" indent="0">
              <a:buNone/>
            </a:pPr>
            <a:r>
              <a:rPr lang="en-US" sz="1600" b="1" dirty="0">
                <a:latin typeface="Calibri" panose="020F0502020204030204" pitchFamily="34" charset="0"/>
              </a:rPr>
              <a:t>Why Accuracy Matters</a:t>
            </a:r>
            <a:endParaRPr lang="en-US" sz="1600" b="1" dirty="0">
              <a:latin typeface="Calibri" panose="020F0502020204030204" pitchFamily="34" charset="0"/>
            </a:endParaRPr>
          </a:p>
          <a:p>
            <a:pPr marL="0" indent="0">
              <a:buNone/>
            </a:pPr>
            <a:r>
              <a:rPr lang="en-US" sz="1600" dirty="0">
                <a:latin typeface="Calibri" panose="020F0502020204030204" pitchFamily="34" charset="0"/>
              </a:rPr>
              <a:t>While most companies record transactions very carefully, the reality is that mistakes still happen. For example, bank regulators fined Bank One Corporation (now JPMorgan Chase) $1.8 million because they felt that the unreliability of the bank’s accounting system caused it to violate regulatory requirements.</a:t>
            </a:r>
            <a:endParaRPr lang="en-US" sz="1600" dirty="0">
              <a:latin typeface="Calibri" panose="020F0502020204030204" pitchFamily="34" charset="0"/>
            </a:endParaRPr>
          </a:p>
          <a:p>
            <a:pPr marL="0" indent="0">
              <a:buNone/>
            </a:pPr>
            <a:r>
              <a:rPr lang="en-US" sz="1600" dirty="0">
                <a:latin typeface="Calibri" panose="020F0502020204030204" pitchFamily="34" charset="0"/>
              </a:rPr>
              <a:t>Also, in recent years Fannie Mae, the government-chartered mortgage association, announced a series of large accounting errors. These announcements caused alarm among investors, regulators, and politicians because they fear that the errors may suggest larger, undetected problems. This is important because the home-mortgage market depends on Fannie Mae to buy hundreds of billions of dollars of mortgages each year from banks, thus enabling the banks to issue new mortgages.</a:t>
            </a:r>
            <a:endParaRPr lang="en-US" sz="1600" dirty="0">
              <a:latin typeface="Calibri" panose="020F0502020204030204" pitchFamily="34" charset="0"/>
            </a:endParaRPr>
          </a:p>
          <a:p>
            <a:pPr marL="0" indent="0">
              <a:buNone/>
            </a:pPr>
            <a:r>
              <a:rPr lang="en-US" sz="1600" dirty="0">
                <a:latin typeface="Calibri" panose="020F0502020204030204" pitchFamily="34" charset="0"/>
              </a:rPr>
              <a:t>Finally, before a major overhaul of its accounting system, the financial records of Waste Management, Inc. were in such disarray that of the company’s 57,000 employees, 10,000 were receiving pay slips that were in error.</a:t>
            </a:r>
            <a:endParaRPr lang="en-US" sz="1600" dirty="0">
              <a:latin typeface="Calibri" panose="020F0502020204030204" pitchFamily="34" charset="0"/>
            </a:endParaRPr>
          </a:p>
          <a:p>
            <a:pPr marL="0" indent="0">
              <a:buNone/>
            </a:pPr>
            <a:r>
              <a:rPr lang="en-US" sz="1600" dirty="0">
                <a:latin typeface="Calibri" panose="020F0502020204030204" pitchFamily="34" charset="0"/>
              </a:rPr>
              <a:t>The Sarbanes-Oxley Act was created to minimize the occurrence of errors like these by increasing every employee’s responsibility for accurate financial reporting.</a:t>
            </a:r>
            <a:endParaRPr lang="en-US" sz="1600" dirty="0">
              <a:latin typeface="Calibri" panose="020F0502020204030204" pitchFamily="34" charset="0"/>
            </a:endParaRPr>
          </a:p>
        </p:txBody>
      </p:sp>
      <p:pic>
        <p:nvPicPr>
          <p:cNvPr id="16" name="Picture Placeholder 15" descr="A close-up view of delete key."/>
          <p:cNvPicPr>
            <a:picLocks noGrp="1" noChangeAspect="1"/>
          </p:cNvPicPr>
          <p:nvPr>
            <p:ph type="pic" sz="quarter" idx="13"/>
          </p:nvPr>
        </p:nvPicPr>
        <p:blipFill>
          <a:blip r:embed="rId1"/>
          <a:stretch>
            <a:fillRect/>
          </a:stretch>
        </p:blipFill>
        <p:spPr>
          <a:xfrm>
            <a:off x="7151361" y="1764211"/>
            <a:ext cx="1938764" cy="2270395"/>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77" y="457200"/>
            <a:ext cx="8812302" cy="975360"/>
          </a:xfrm>
        </p:spPr>
        <p:txBody>
          <a:bodyPr>
            <a:normAutofit/>
          </a:bodyPr>
          <a:lstStyle/>
          <a:p>
            <a:r>
              <a:rPr lang="en-US" sz="2800" dirty="0">
                <a:latin typeface="Calibri" panose="020F0502020204030204" pitchFamily="34" charset="0"/>
                <a:cs typeface="Times New Roman" panose="02020603050405020304" charset="0"/>
              </a:rPr>
              <a:t>Investor Insight Fannie Mae</a:t>
            </a:r>
            <a:r>
              <a:rPr lang="en-US" altLang="en-US" sz="2800" dirty="0">
                <a:latin typeface="Calibri" panose="020F0502020204030204" pitchFamily="34" charset="0"/>
                <a:cs typeface="Times New Roman" panose="02020603050405020304" charset="0"/>
              </a:rPr>
              <a:t> (Question and Answer)</a:t>
            </a:r>
            <a:endParaRPr lang="en-US" sz="2800" dirty="0">
              <a:latin typeface="Calibri" panose="020F0502020204030204" pitchFamily="34" charset="0"/>
            </a:endParaRPr>
          </a:p>
        </p:txBody>
      </p:sp>
      <p:sp>
        <p:nvSpPr>
          <p:cNvPr id="3" name="Content Placeholder 2"/>
          <p:cNvSpPr>
            <a:spLocks noGrp="1"/>
          </p:cNvSpPr>
          <p:nvPr>
            <p:ph sz="quarter" idx="10"/>
          </p:nvPr>
        </p:nvSpPr>
        <p:spPr>
          <a:xfrm>
            <a:off x="304800" y="1621971"/>
            <a:ext cx="5192486" cy="4550229"/>
          </a:xfrm>
        </p:spPr>
        <p:txBody>
          <a:bodyPr/>
          <a:lstStyle/>
          <a:p>
            <a:pPr marL="0" indent="0">
              <a:spcAft>
                <a:spcPts val="1800"/>
              </a:spcAft>
              <a:buNone/>
            </a:pPr>
            <a:r>
              <a:rPr lang="en-US" sz="1600" b="1" dirty="0">
                <a:latin typeface="Calibri" panose="020F0502020204030204" pitchFamily="34" charset="0"/>
              </a:rPr>
              <a:t>Why Accuracy Matters</a:t>
            </a:r>
            <a:endParaRPr lang="en-US" sz="1600" dirty="0">
              <a:latin typeface="Calibri" panose="020F0502020204030204" pitchFamily="34" charset="0"/>
            </a:endParaRPr>
          </a:p>
          <a:p>
            <a:pPr marL="0" indent="0">
              <a:spcAft>
                <a:spcPts val="1800"/>
              </a:spcAft>
              <a:buNone/>
            </a:pPr>
            <a:r>
              <a:rPr lang="en-US" sz="1600" dirty="0">
                <a:latin typeface="Calibri" panose="020F0502020204030204" pitchFamily="34" charset="0"/>
              </a:rPr>
              <a:t>In order for these companies to prepare and issue financial statements, their accounting equations (debits and credits) must have been in balance at year-end. How could these errors or misstatements have occurred?</a:t>
            </a:r>
            <a:endParaRPr lang="en-US" sz="1600" dirty="0">
              <a:latin typeface="Calibri" panose="020F0502020204030204" pitchFamily="34" charset="0"/>
            </a:endParaRPr>
          </a:p>
          <a:p>
            <a:pPr marL="0" indent="0">
              <a:buNone/>
            </a:pPr>
            <a:r>
              <a:rPr lang="en-US" altLang="en-US" sz="1600" dirty="0">
                <a:solidFill>
                  <a:srgbClr val="911B21"/>
                </a:solidFill>
                <a:latin typeface="Calibri" panose="020F0502020204030204" pitchFamily="34" charset="0"/>
                <a:cs typeface="Times New Roman" panose="02020603050405020304" charset="0"/>
              </a:rPr>
              <a:t>Answer:</a:t>
            </a:r>
            <a:endParaRPr lang="en-US" sz="1600" dirty="0">
              <a:latin typeface="Calibri" panose="020F0502020204030204" pitchFamily="34" charset="0"/>
            </a:endParaRPr>
          </a:p>
          <a:p>
            <a:pPr marL="0" indent="0">
              <a:spcAft>
                <a:spcPts val="1800"/>
              </a:spcAft>
              <a:buNone/>
            </a:pPr>
            <a:r>
              <a:rPr lang="en-US" sz="1600" dirty="0">
                <a:latin typeface="Calibri" panose="020F0502020204030204" pitchFamily="34" charset="0"/>
              </a:rPr>
              <a:t>A company's accounting equation (its books) can be in balance yet its financial statements have errors or misstatements because of the following: entire transactions were not recorded; transactions were recorded at wrong amounts; transactions were recorded in the wrong accounts; transactions were recorded in the wrong accounting period. Audits of financial statements uncover some but obviously not all errors or misstatements.</a:t>
            </a:r>
            <a:endParaRPr lang="en-US" sz="1600" dirty="0">
              <a:latin typeface="Calibri" panose="020F0502020204030204" pitchFamily="34" charset="0"/>
            </a:endParaRPr>
          </a:p>
        </p:txBody>
      </p:sp>
      <p:pic>
        <p:nvPicPr>
          <p:cNvPr id="7" name="Picture Placeholder 15" descr="A close-up view of delete key."/>
          <p:cNvPicPr>
            <a:picLocks noGrp="1" noChangeAspect="1"/>
          </p:cNvPicPr>
          <p:nvPr>
            <p:ph type="pic" sz="quarter" idx="13"/>
          </p:nvPr>
        </p:nvPicPr>
        <p:blipFill>
          <a:blip r:embed="rId1"/>
          <a:stretch>
            <a:fillRect/>
          </a:stretch>
        </p:blipFill>
        <p:spPr>
          <a:xfrm>
            <a:off x="7151361" y="1764211"/>
            <a:ext cx="1938764" cy="2270395"/>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a:lnSpc>
                <a:spcPct val="100000"/>
              </a:lnSpc>
            </a:pPr>
            <a:r>
              <a:rPr lang="en-US" dirty="0">
                <a:latin typeface="Calibri" panose="020F0502020204030204" pitchFamily="34" charset="0"/>
                <a:cs typeface="Times New Roman" panose="02020603050405020304" charset="0"/>
              </a:rPr>
              <a:t>DO IT! 4: Trial Balance</a:t>
            </a:r>
            <a:br>
              <a:rPr lang="en-US" dirty="0">
                <a:latin typeface="Calibri" panose="020F0502020204030204" pitchFamily="34" charset="0"/>
                <a:cs typeface="Times New Roman" panose="02020603050405020304" charset="0"/>
              </a:rPr>
            </a:br>
            <a:r>
              <a:rPr lang="en-US" sz="3100" dirty="0">
                <a:latin typeface="Calibri" panose="020F0502020204030204" pitchFamily="34" charset="0"/>
                <a:cs typeface="Times New Roman" panose="02020603050405020304" charset="0"/>
              </a:rPr>
              <a:t>Information Needed</a:t>
            </a:r>
            <a:endParaRPr lang="en-US" dirty="0">
              <a:latin typeface="Calibri" panose="020F0502020204030204" pitchFamily="34" charset="0"/>
            </a:endParaRPr>
          </a:p>
        </p:txBody>
      </p:sp>
      <p:sp>
        <p:nvSpPr>
          <p:cNvPr id="18" name="Content Placeholder 17"/>
          <p:cNvSpPr>
            <a:spLocks noGrp="1"/>
          </p:cNvSpPr>
          <p:nvPr>
            <p:ph sz="quarter" idx="10"/>
          </p:nvPr>
        </p:nvSpPr>
        <p:spPr>
          <a:xfrm>
            <a:off x="304800" y="1752600"/>
            <a:ext cx="8534400" cy="924339"/>
          </a:xfrm>
        </p:spPr>
        <p:txBody>
          <a:bodyPr/>
          <a:lstStyle/>
          <a:p>
            <a:pPr marL="0" indent="0">
              <a:buNone/>
            </a:pPr>
            <a:r>
              <a:rPr lang="en-IN" sz="2400" dirty="0">
                <a:latin typeface="Calibri" panose="020F0502020204030204" pitchFamily="34" charset="0"/>
              </a:rPr>
              <a:t>The following accounts come from the ledger of </a:t>
            </a:r>
            <a:r>
              <a:rPr lang="en-IN" sz="2400" dirty="0" err="1">
                <a:latin typeface="Calibri" panose="020F0502020204030204" pitchFamily="34" charset="0"/>
              </a:rPr>
              <a:t>SnowGo</a:t>
            </a:r>
            <a:r>
              <a:rPr lang="en-IN" sz="2400" dirty="0">
                <a:latin typeface="Calibri" panose="020F0502020204030204" pitchFamily="34" charset="0"/>
              </a:rPr>
              <a:t> Corporation at December 31, 2022.</a:t>
            </a:r>
            <a:endParaRPr lang="en-IN" sz="2400" dirty="0">
              <a:latin typeface="Calibri" panose="020F0502020204030204" pitchFamily="34" charset="0"/>
            </a:endParaRPr>
          </a:p>
        </p:txBody>
      </p:sp>
      <p:graphicFrame>
        <p:nvGraphicFramePr>
          <p:cNvPr id="10" name="Table Placeholder 13"/>
          <p:cNvGraphicFramePr>
            <a:graphicFrameLocks noGrp="1"/>
          </p:cNvGraphicFramePr>
          <p:nvPr>
            <p:ph type="tbl" sz="quarter" idx="16"/>
          </p:nvPr>
        </p:nvGraphicFramePr>
        <p:xfrm>
          <a:off x="549067" y="2908096"/>
          <a:ext cx="4022933" cy="2495381"/>
        </p:xfrm>
        <a:graphic>
          <a:graphicData uri="http://schemas.openxmlformats.org/drawingml/2006/table">
            <a:tbl>
              <a:tblPr firstRow="1" bandRow="1">
                <a:tableStyleId>{5C22544A-7EE6-4342-B048-85BDC9FD1C3A}</a:tableStyleId>
              </a:tblPr>
              <a:tblGrid>
                <a:gridCol w="603872"/>
                <a:gridCol w="2276061"/>
                <a:gridCol w="1143000"/>
              </a:tblGrid>
              <a:tr h="314738">
                <a:tc>
                  <a:txBody>
                    <a:bodyPr/>
                    <a:lstStyle/>
                    <a:p>
                      <a:r>
                        <a:rPr lang="en-IN" sz="1800" b="0" dirty="0">
                          <a:solidFill>
                            <a:schemeClr val="tx1"/>
                          </a:solidFill>
                          <a:latin typeface="Calibri" panose="020F0502020204030204" pitchFamily="34" charset="0"/>
                          <a:cs typeface="Times New Roman" panose="02020603050405020304" charset="0"/>
                        </a:rPr>
                        <a:t>157</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tx1"/>
                          </a:solidFill>
                          <a:latin typeface="Calibri" panose="020F0502020204030204" pitchFamily="34" charset="0"/>
                          <a:ea typeface="+mn-ea"/>
                          <a:cs typeface="Times New Roman" panose="02020603050405020304" charset="0"/>
                        </a:rPr>
                        <a:t>Equipment</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$88,000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7021">
                <a:tc>
                  <a:txBody>
                    <a:bodyPr/>
                    <a:lstStyle/>
                    <a:p>
                      <a:r>
                        <a:rPr lang="en-IN" sz="1800" b="0" dirty="0">
                          <a:solidFill>
                            <a:schemeClr val="tx1"/>
                          </a:solidFill>
                          <a:latin typeface="Calibri" panose="020F0502020204030204" pitchFamily="34" charset="0"/>
                          <a:cs typeface="Times New Roman" panose="02020603050405020304" charset="0"/>
                        </a:rPr>
                        <a:t>332</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Dividends</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8,000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4437">
                <a:tc>
                  <a:txBody>
                    <a:bodyPr/>
                    <a:lstStyle/>
                    <a:p>
                      <a:r>
                        <a:rPr lang="en-IN" sz="1800" b="0" dirty="0">
                          <a:solidFill>
                            <a:schemeClr val="tx1"/>
                          </a:solidFill>
                          <a:latin typeface="Calibri" panose="020F0502020204030204" pitchFamily="34" charset="0"/>
                          <a:cs typeface="Times New Roman" panose="02020603050405020304" charset="0"/>
                        </a:rPr>
                        <a:t>201</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Accounts Payable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22,000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71117">
                <a:tc>
                  <a:txBody>
                    <a:bodyPr/>
                    <a:lstStyle/>
                    <a:p>
                      <a:r>
                        <a:rPr lang="en-IN" sz="1800" b="0" dirty="0">
                          <a:solidFill>
                            <a:schemeClr val="tx1"/>
                          </a:solidFill>
                          <a:latin typeface="Calibri" panose="020F0502020204030204" pitchFamily="34" charset="0"/>
                          <a:cs typeface="Times New Roman" panose="02020603050405020304" charset="0"/>
                        </a:rPr>
                        <a:t>726</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Salaries and</a:t>
                      </a:r>
                      <a:endParaRPr lang="en-IN" sz="1800" b="0" i="0" u="none" strike="noStrike" kern="1200" baseline="0" dirty="0">
                        <a:solidFill>
                          <a:schemeClr val="dk1"/>
                        </a:solidFill>
                        <a:latin typeface="Calibri" panose="020F0502020204030204" pitchFamily="34" charset="0"/>
                        <a:ea typeface="+mn-ea"/>
                        <a:cs typeface="Times New Roman" panose="02020603050405020304" charset="0"/>
                      </a:endParaRPr>
                    </a:p>
                    <a:p>
                      <a:pPr marL="268605" indent="0"/>
                      <a:r>
                        <a:rPr lang="en-IN" sz="1800" b="0" i="0" u="none" strike="noStrike" kern="1200" baseline="0" dirty="0">
                          <a:solidFill>
                            <a:schemeClr val="dk1"/>
                          </a:solidFill>
                          <a:latin typeface="Calibri" panose="020F0502020204030204" pitchFamily="34" charset="0"/>
                          <a:ea typeface="+mn-ea"/>
                          <a:cs typeface="Times New Roman" panose="02020603050405020304" charset="0"/>
                        </a:rPr>
                        <a:t>Wages Expense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42,000</a:t>
                      </a:r>
                      <a:endParaRPr lang="en-IN" sz="1800" b="0" dirty="0">
                        <a:solidFill>
                          <a:schemeClr val="tx1"/>
                        </a:solidFill>
                        <a:latin typeface="Calibri" panose="020F0502020204030204" pitchFamily="34" charset="0"/>
                        <a:cs typeface="Times New Roman" panose="02020603050405020304"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a:txBody>
                    <a:bodyPr/>
                    <a:lstStyle/>
                    <a:p>
                      <a:r>
                        <a:rPr lang="en-IN" sz="1800" b="0" dirty="0">
                          <a:solidFill>
                            <a:schemeClr val="tx1"/>
                          </a:solidFill>
                          <a:latin typeface="Calibri" panose="020F0502020204030204" pitchFamily="34" charset="0"/>
                          <a:cs typeface="Times New Roman" panose="02020603050405020304" charset="0"/>
                        </a:rPr>
                        <a:t>112</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Accounts Receivable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4,000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1000">
                <a:tc>
                  <a:txBody>
                    <a:bodyPr/>
                    <a:lstStyle/>
                    <a:p>
                      <a:r>
                        <a:rPr lang="en-IN" sz="1800" b="0" dirty="0">
                          <a:solidFill>
                            <a:schemeClr val="tx1"/>
                          </a:solidFill>
                          <a:latin typeface="Calibri" panose="020F0502020204030204" pitchFamily="34" charset="0"/>
                          <a:cs typeface="Times New Roman" panose="02020603050405020304" charset="0"/>
                        </a:rPr>
                        <a:t>400</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Service Revenue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95,000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2" name="Table Placeholder 14"/>
          <p:cNvGraphicFramePr>
            <a:graphicFrameLocks noGrp="1"/>
          </p:cNvGraphicFramePr>
          <p:nvPr>
            <p:ph type="tbl" sz="quarter" idx="17"/>
          </p:nvPr>
        </p:nvGraphicFramePr>
        <p:xfrm>
          <a:off x="4712805" y="2899003"/>
          <a:ext cx="3985590" cy="2763520"/>
        </p:xfrm>
        <a:graphic>
          <a:graphicData uri="http://schemas.openxmlformats.org/drawingml/2006/table">
            <a:tbl>
              <a:tblPr firstRow="1" bandRow="1">
                <a:tableStyleId>{5C22544A-7EE6-4342-B048-85BDC9FD1C3A}</a:tableStyleId>
              </a:tblPr>
              <a:tblGrid>
                <a:gridCol w="685800"/>
                <a:gridCol w="2362200"/>
                <a:gridCol w="937590"/>
              </a:tblGrid>
              <a:tr h="370840">
                <a:tc>
                  <a:txBody>
                    <a:bodyPr/>
                    <a:lstStyle/>
                    <a:p>
                      <a:r>
                        <a:rPr lang="en-IN" sz="1800" b="0" dirty="0">
                          <a:solidFill>
                            <a:schemeClr val="tx1"/>
                          </a:solidFill>
                          <a:latin typeface="Calibri" panose="020F0502020204030204" pitchFamily="34" charset="0"/>
                          <a:cs typeface="Times New Roman" panose="02020603050405020304" charset="0"/>
                        </a:rPr>
                        <a:t>311</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tx1"/>
                          </a:solidFill>
                          <a:latin typeface="Calibri" panose="020F0502020204030204" pitchFamily="34" charset="0"/>
                          <a:ea typeface="+mn-ea"/>
                          <a:cs typeface="Times New Roman" panose="02020603050405020304" charset="0"/>
                        </a:rPr>
                        <a:t>Common Stock</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$20,000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41960">
                <a:tc>
                  <a:txBody>
                    <a:bodyPr/>
                    <a:lstStyle/>
                    <a:p>
                      <a:r>
                        <a:rPr lang="en-IN" sz="1800" b="0" dirty="0">
                          <a:solidFill>
                            <a:schemeClr val="tx1"/>
                          </a:solidFill>
                          <a:latin typeface="Calibri" panose="020F0502020204030204" pitchFamily="34" charset="0"/>
                          <a:cs typeface="Times New Roman" panose="02020603050405020304" charset="0"/>
                        </a:rPr>
                        <a:t>212</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Salaries and </a:t>
                      </a:r>
                      <a:endParaRPr lang="en-IN" sz="1800" b="0" i="0" u="none" strike="noStrike" kern="1200" baseline="0" dirty="0">
                        <a:solidFill>
                          <a:schemeClr val="dk1"/>
                        </a:solidFill>
                        <a:latin typeface="Calibri" panose="020F0502020204030204" pitchFamily="34" charset="0"/>
                        <a:ea typeface="+mn-ea"/>
                        <a:cs typeface="Times New Roman" panose="02020603050405020304" charset="0"/>
                      </a:endParaRPr>
                    </a:p>
                    <a:p>
                      <a:pPr marL="0" indent="179705"/>
                      <a:r>
                        <a:rPr lang="en-IN" sz="1800" b="0" i="0" u="none" strike="noStrike" kern="1200" baseline="0" dirty="0">
                          <a:solidFill>
                            <a:schemeClr val="dk1"/>
                          </a:solidFill>
                          <a:latin typeface="Calibri" panose="020F0502020204030204" pitchFamily="34" charset="0"/>
                          <a:ea typeface="+mn-ea"/>
                          <a:cs typeface="Times New Roman" panose="02020603050405020304" charset="0"/>
                        </a:rPr>
                        <a:t>Wages Payable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2,000</a:t>
                      </a:r>
                      <a:endParaRPr lang="en-IN" sz="1800" b="0" dirty="0">
                        <a:solidFill>
                          <a:schemeClr val="tx1"/>
                        </a:solidFill>
                        <a:latin typeface="Calibri" panose="020F0502020204030204" pitchFamily="34" charset="0"/>
                        <a:cs typeface="Times New Roman" panose="02020603050405020304"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IN" sz="1800" b="0" dirty="0">
                          <a:solidFill>
                            <a:schemeClr val="tx1"/>
                          </a:solidFill>
                          <a:latin typeface="Calibri" panose="020F0502020204030204" pitchFamily="34" charset="0"/>
                          <a:cs typeface="Times New Roman" panose="02020603050405020304" charset="0"/>
                        </a:rPr>
                        <a:t>200</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Notes Payable </a:t>
                      </a:r>
                      <a:endParaRPr lang="en-IN" sz="1800" b="0" i="0" u="none" strike="noStrike" kern="1200" baseline="0" dirty="0">
                        <a:solidFill>
                          <a:schemeClr val="dk1"/>
                        </a:solidFill>
                        <a:latin typeface="Calibri" panose="020F0502020204030204" pitchFamily="34" charset="0"/>
                        <a:ea typeface="+mn-ea"/>
                        <a:cs typeface="Times New Roman" panose="02020603050405020304" charset="0"/>
                      </a:endParaRPr>
                    </a:p>
                    <a:p>
                      <a:pPr marL="0" indent="179705"/>
                      <a:r>
                        <a:rPr lang="en-IN" sz="1800" b="0" i="0" u="none" strike="noStrike" kern="1200" baseline="0" dirty="0">
                          <a:solidFill>
                            <a:schemeClr val="dk1"/>
                          </a:solidFill>
                          <a:latin typeface="Calibri" panose="020F0502020204030204" pitchFamily="34" charset="0"/>
                          <a:ea typeface="+mn-ea"/>
                          <a:cs typeface="Times New Roman" panose="02020603050405020304" charset="0"/>
                        </a:rPr>
                        <a:t>(due in 3 months)</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19,000</a:t>
                      </a:r>
                      <a:endParaRPr lang="en-IN" sz="1800" b="0" dirty="0">
                        <a:solidFill>
                          <a:schemeClr val="tx1"/>
                        </a:solidFill>
                        <a:latin typeface="Calibri" panose="020F0502020204030204" pitchFamily="34" charset="0"/>
                        <a:cs typeface="Times New Roman" panose="02020603050405020304"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IN" sz="1800" b="0" dirty="0">
                          <a:solidFill>
                            <a:schemeClr val="tx1"/>
                          </a:solidFill>
                          <a:latin typeface="Calibri" panose="020F0502020204030204" pitchFamily="34" charset="0"/>
                          <a:cs typeface="Times New Roman" panose="02020603050405020304" charset="0"/>
                        </a:rPr>
                        <a:t>732</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Utilities Expense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3,000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IN" sz="1800" b="0" dirty="0">
                          <a:solidFill>
                            <a:schemeClr val="tx1"/>
                          </a:solidFill>
                          <a:latin typeface="Calibri" panose="020F0502020204030204" pitchFamily="34" charset="0"/>
                          <a:cs typeface="Times New Roman" panose="02020603050405020304" charset="0"/>
                        </a:rPr>
                        <a:t>130</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Prepaid Insurance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6,000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IN" sz="1800" b="0" dirty="0">
                          <a:solidFill>
                            <a:schemeClr val="tx1"/>
                          </a:solidFill>
                          <a:latin typeface="Calibri" panose="020F0502020204030204" pitchFamily="34" charset="0"/>
                          <a:cs typeface="Times New Roman" panose="02020603050405020304" charset="0"/>
                        </a:rPr>
                        <a:t>101</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Cash</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7,000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0" name="Content Placeholder 19"/>
          <p:cNvSpPr>
            <a:spLocks noGrp="1"/>
          </p:cNvSpPr>
          <p:nvPr>
            <p:ph sz="quarter" idx="12"/>
          </p:nvPr>
        </p:nvSpPr>
        <p:spPr>
          <a:xfrm>
            <a:off x="304800" y="5654633"/>
            <a:ext cx="8534400" cy="507626"/>
          </a:xfrm>
        </p:spPr>
        <p:txBody>
          <a:bodyPr/>
          <a:lstStyle/>
          <a:p>
            <a:pPr marL="0" indent="0">
              <a:buNone/>
            </a:pPr>
            <a:r>
              <a:rPr lang="en-IN" sz="2400" dirty="0">
                <a:latin typeface="Calibri" panose="020F0502020204030204" pitchFamily="34" charset="0"/>
              </a:rPr>
              <a:t>Prepare a trial balance in good form.</a:t>
            </a:r>
            <a:endParaRPr lang="en-IN" sz="2400" dirty="0">
              <a:latin typeface="Calibri" panose="020F0502020204030204" pitchFamily="34" charset="0"/>
            </a:endParaRPr>
          </a:p>
        </p:txBody>
      </p:sp>
      <p:sp>
        <p:nvSpPr>
          <p:cNvPr id="26" name="Content Placeholder 25"/>
          <p:cNvSpPr>
            <a:spLocks noGrp="1"/>
          </p:cNvSpPr>
          <p:nvPr>
            <p:ph sz="quarter" idx="20"/>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4</a:t>
            </a:r>
            <a:endParaRPr lang="en-US" sz="1200" dirty="0">
              <a:latin typeface="Calibri" panose="020F050202020403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cs typeface="Times New Roman" panose="02020603050405020304" charset="0"/>
              </a:rPr>
              <a:t>DO IT! 4: Trial Balance</a:t>
            </a:r>
            <a:br>
              <a:rPr lang="en-US" sz="3600" dirty="0">
                <a:latin typeface="Calibri" panose="020F0502020204030204" pitchFamily="34" charset="0"/>
                <a:cs typeface="Times New Roman" panose="02020603050405020304" charset="0"/>
              </a:rPr>
            </a:br>
            <a:r>
              <a:rPr lang="en-US" sz="2800" dirty="0">
                <a:latin typeface="Calibri" panose="020F0502020204030204" pitchFamily="34" charset="0"/>
                <a:cs typeface="Times New Roman" panose="02020603050405020304" charset="0"/>
              </a:rPr>
              <a:t>Solution</a:t>
            </a:r>
            <a:endParaRPr lang="en-US" sz="3600" dirty="0">
              <a:latin typeface="Calibri" panose="020F0502020204030204" pitchFamily="34" charset="0"/>
            </a:endParaRPr>
          </a:p>
        </p:txBody>
      </p:sp>
      <p:pic>
        <p:nvPicPr>
          <p:cNvPr id="14" name="Picture Placeholder 13" descr="A trial balance displays a three-line heading consisting of the name of the company, SnowGo Corporation; the name of the contents, Trial Balance; and the time period the statement covers, December 31, 2022. There are three columns; the first column displays the account names, and the other two labeled Debit and Credit, respectively. Selected accounts are listed in the first column and the respective debit balances are as follows: Cash, Accounts Receivable, Prepaid Insurance, Equipment, Notes Payable, Accounts Payable, Salaries and Wages Payable, Common Stock, Dividends, Service Revenue, Utilities Expense, and Salaries and Wages Expense. The respective debit amounts listed in the debit column with the total as $158,000, and the respective credit amounts listed in the credit column with its total of $158,000. Both total amounts are highlighted in red emphasizing that total debits equal total credits. "/>
          <p:cNvPicPr>
            <a:picLocks noGrp="1" noChangeAspect="1"/>
          </p:cNvPicPr>
          <p:nvPr>
            <p:ph type="pic" sz="quarter" idx="13"/>
          </p:nvPr>
        </p:nvPicPr>
        <p:blipFill>
          <a:blip r:embed="rId1"/>
          <a:stretch>
            <a:fillRect/>
          </a:stretch>
        </p:blipFill>
        <p:spPr>
          <a:xfrm>
            <a:off x="948162" y="1660547"/>
            <a:ext cx="7247676" cy="4494850"/>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4</a:t>
            </a:r>
            <a:endParaRPr lang="en-US" sz="1200" dirty="0">
              <a:latin typeface="Calibri" panose="020F050202020403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524" y="772311"/>
            <a:ext cx="3041001"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a:t>
            </a:r>
            <a:r>
              <a:rPr lang="en-IN" sz="2400" dirty="0">
                <a:solidFill>
                  <a:schemeClr val="bg1"/>
                </a:solidFill>
                <a:latin typeface="Calibri" panose="020F0502020204030204" pitchFamily="34" charset="0"/>
              </a:rPr>
              <a:t>I</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 </a:t>
            </a:r>
            <a:r>
              <a:rPr lang="en-IN" sz="2400" dirty="0">
                <a:solidFill>
                  <a:schemeClr val="bg1"/>
                </a:solidFill>
                <a:latin typeface="Calibri" panose="020F0502020204030204" pitchFamily="34" charset="0"/>
                <a:cs typeface="Times New Roman" panose="02020603050405020304" charset="0"/>
              </a:rPr>
              <a:t>Similarities</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800" y="1752600"/>
            <a:ext cx="8216348" cy="4495800"/>
          </a:xfrm>
        </p:spPr>
        <p:txBody>
          <a:bodyPr>
            <a:noAutofit/>
          </a:bodyPr>
          <a:lstStyle/>
          <a:p>
            <a:pPr marL="0" indent="0">
              <a:buNone/>
            </a:pPr>
            <a:r>
              <a:rPr lang="en-IN" sz="2400" dirty="0">
                <a:latin typeface="Calibri" panose="020F0502020204030204" pitchFamily="34" charset="0"/>
                <a:cs typeface="Times New Roman" panose="02020603050405020304" charset="0"/>
              </a:rPr>
              <a:t>L</a:t>
            </a:r>
            <a:r>
              <a:rPr lang="en-IN" sz="100" dirty="0">
                <a:latin typeface="Calibri" panose="020F0502020204030204" pitchFamily="34" charset="0"/>
                <a:cs typeface="Times New Roman" panose="02020603050405020304" charset="0"/>
              </a:rPr>
              <a:t> </a:t>
            </a:r>
            <a:r>
              <a:rPr lang="en-IN" sz="2400" dirty="0">
                <a:latin typeface="Calibri" panose="020F0502020204030204" pitchFamily="34" charset="0"/>
                <a:cs typeface="Times New Roman" panose="02020603050405020304" charset="0"/>
              </a:rPr>
              <a:t>O 5 </a:t>
            </a:r>
            <a:r>
              <a:rPr lang="en-US" sz="2400" dirty="0">
                <a:latin typeface="Calibri" panose="020F0502020204030204" pitchFamily="34" charset="0"/>
                <a:cs typeface="Times New Roman" panose="02020603050405020304" charset="0"/>
              </a:rPr>
              <a:t>Compare the procedures for the accounting process under G</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err="1">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P and 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R</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a:t>
            </a:r>
            <a:endParaRPr lang="en-US" sz="2400" dirty="0">
              <a:latin typeface="Calibri" panose="020F0502020204030204" pitchFamily="34" charset="0"/>
              <a:cs typeface="Times New Roman" panose="02020603050405020304" charset="0"/>
            </a:endParaRPr>
          </a:p>
          <a:p>
            <a:pPr marL="0" indent="0">
              <a:buNone/>
            </a:pPr>
            <a:r>
              <a:rPr lang="en-US" altLang="en-US" sz="2400" b="1" dirty="0">
                <a:latin typeface="Calibri" panose="020F0502020204030204" pitchFamily="34" charset="0"/>
                <a:cs typeface="Times New Roman" panose="02020603050405020304" charset="0"/>
              </a:rPr>
              <a:t>Key Points</a:t>
            </a:r>
            <a:endParaRPr lang="en-US" altLang="en-US" sz="2400" b="1" dirty="0">
              <a:latin typeface="Calibri" panose="020F0502020204030204" pitchFamily="34" charset="0"/>
              <a:cs typeface="Times New Roman" panose="02020603050405020304" charset="0"/>
            </a:endParaRPr>
          </a:p>
          <a:p>
            <a:pPr marL="0" lvl="1" indent="0">
              <a:spcBef>
                <a:spcPts val="1000"/>
              </a:spcBef>
              <a:buClr>
                <a:srgbClr val="800000"/>
              </a:buClr>
              <a:buNone/>
            </a:pPr>
            <a:r>
              <a:rPr lang="en-US" altLang="en-US" sz="2400" b="1" dirty="0">
                <a:latin typeface="Calibri" panose="020F0502020204030204" pitchFamily="34" charset="0"/>
                <a:cs typeface="Times New Roman" panose="02020603050405020304" charset="0"/>
              </a:rPr>
              <a:t>Similarities</a:t>
            </a:r>
            <a:endParaRPr lang="en-US" altLang="en-US" sz="2400" b="1" dirty="0">
              <a:latin typeface="Calibri" panose="020F0502020204030204" pitchFamily="34" charset="0"/>
              <a:cs typeface="Times New Roman" panose="02020603050405020304" charset="0"/>
            </a:endParaRPr>
          </a:p>
          <a:p>
            <a:pPr marL="291465" lvl="1" indent="-291465">
              <a:spcBef>
                <a:spcPts val="1200"/>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Transaction analysis is the same under 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R</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 and G</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err="1">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P.</a:t>
            </a:r>
            <a:endParaRPr lang="en-US" sz="2400" dirty="0">
              <a:latin typeface="Calibri" panose="020F0502020204030204" pitchFamily="34" charset="0"/>
              <a:cs typeface="Times New Roman" panose="02020603050405020304" charset="0"/>
            </a:endParaRPr>
          </a:p>
          <a:p>
            <a:pPr marL="291465" lvl="1" indent="-291465">
              <a:spcBef>
                <a:spcPts val="1200"/>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Both the 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B and the 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B go beyond the basic definitions provided in the text for the key elements of financial statements, that is assets, liabilities, equity, revenues, and expenses. The implications of the expanded definitions are discussed in more advanced accounting courses.</a:t>
            </a:r>
            <a:endParaRPr lang="en-US" sz="24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524" y="772311"/>
            <a:ext cx="3517251"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a:t>
            </a:r>
            <a:r>
              <a:rPr lang="en-IN" sz="2400" dirty="0">
                <a:solidFill>
                  <a:schemeClr val="bg1"/>
                </a:solidFill>
                <a:latin typeface="Calibri" panose="020F0502020204030204" pitchFamily="34" charset="0"/>
              </a:rPr>
              <a:t>I</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a:t>
            </a:r>
            <a:br>
              <a:rPr lang="en-IN" sz="2400" dirty="0">
                <a:solidFill>
                  <a:schemeClr val="bg1"/>
                </a:solidFill>
                <a:latin typeface="Calibri" panose="020F0502020204030204" pitchFamily="34" charset="0"/>
              </a:rPr>
            </a:br>
            <a:r>
              <a:rPr lang="en-IN" sz="2400" dirty="0">
                <a:solidFill>
                  <a:schemeClr val="bg1"/>
                </a:solidFill>
                <a:latin typeface="Calibri" panose="020F0502020204030204" pitchFamily="34" charset="0"/>
                <a:cs typeface="Times New Roman" panose="02020603050405020304" charset="0"/>
              </a:rPr>
              <a:t>More Similarities</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800" y="1752600"/>
            <a:ext cx="8216348" cy="4495800"/>
          </a:xfrm>
        </p:spPr>
        <p:txBody>
          <a:bodyPr>
            <a:noAutofit/>
          </a:bodyPr>
          <a:lstStyle/>
          <a:p>
            <a:pPr marL="0" indent="0">
              <a:buNone/>
            </a:pPr>
            <a:r>
              <a:rPr lang="en-US" altLang="en-US" sz="2400" b="1" dirty="0">
                <a:latin typeface="Calibri" panose="020F0502020204030204" pitchFamily="34" charset="0"/>
                <a:cs typeface="Times New Roman" panose="02020603050405020304" charset="0"/>
              </a:rPr>
              <a:t>Key Points</a:t>
            </a:r>
            <a:endParaRPr lang="en-US" altLang="en-US" sz="2400" b="1" dirty="0">
              <a:latin typeface="Calibri" panose="020F0502020204030204" pitchFamily="34" charset="0"/>
              <a:cs typeface="Times New Roman" panose="02020603050405020304" charset="0"/>
            </a:endParaRPr>
          </a:p>
          <a:p>
            <a:pPr marL="0" lvl="1" indent="0">
              <a:spcBef>
                <a:spcPts val="1000"/>
              </a:spcBef>
              <a:buClr>
                <a:srgbClr val="800000"/>
              </a:buClr>
              <a:buNone/>
            </a:pPr>
            <a:r>
              <a:rPr lang="en-US" altLang="en-US" sz="2400" b="1" dirty="0">
                <a:latin typeface="Calibri" panose="020F0502020204030204" pitchFamily="34" charset="0"/>
                <a:cs typeface="Times New Roman" panose="02020603050405020304" charset="0"/>
              </a:rPr>
              <a:t>More Similarities</a:t>
            </a:r>
            <a:endParaRPr lang="en-US" altLang="en-US" sz="2400" b="1" dirty="0">
              <a:latin typeface="Calibri" panose="020F0502020204030204" pitchFamily="34" charset="0"/>
              <a:cs typeface="Times New Roman" panose="02020603050405020304" charset="0"/>
            </a:endParaRPr>
          </a:p>
          <a:p>
            <a:pPr marL="291465" lvl="1" indent="-291465">
              <a:spcBef>
                <a:spcPts val="1200"/>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As shown in the text, dollar signs are typically used only in the trial balance and the financial statements. The same practice is followed under 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R</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 using the currency of the country where the reporting company is headquartered.</a:t>
            </a:r>
            <a:endParaRPr lang="en-US" sz="2400" dirty="0">
              <a:latin typeface="Calibri" panose="020F0502020204030204" pitchFamily="34" charset="0"/>
              <a:cs typeface="Times New Roman" panose="02020603050405020304" charset="0"/>
            </a:endParaRPr>
          </a:p>
          <a:p>
            <a:pPr marL="291465" lvl="1" indent="-291465">
              <a:spcBef>
                <a:spcPts val="1200"/>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A trial balance under 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R</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 follows the same format as shown in the text.</a:t>
            </a:r>
            <a:endParaRPr lang="en-US" sz="24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What Causes a Debit Balance?</a:t>
            </a:r>
            <a:endParaRPr lang="en-US" sz="3100" dirty="0">
              <a:latin typeface="Calibri" panose="020F0502020204030204" pitchFamily="34" charset="0"/>
            </a:endParaRPr>
          </a:p>
        </p:txBody>
      </p:sp>
      <p:sp>
        <p:nvSpPr>
          <p:cNvPr id="7" name="Content Placeholder 6"/>
          <p:cNvSpPr>
            <a:spLocks noGrp="1"/>
          </p:cNvSpPr>
          <p:nvPr>
            <p:ph sz="quarter" idx="10"/>
          </p:nvPr>
        </p:nvSpPr>
        <p:spPr>
          <a:xfrm>
            <a:off x="304800" y="1752600"/>
            <a:ext cx="8534400" cy="1066800"/>
          </a:xfrm>
        </p:spPr>
        <p:txBody>
          <a:bodyPr/>
          <a:lstStyle/>
          <a:p>
            <a:pPr marL="0" indent="0">
              <a:buNone/>
            </a:pPr>
            <a:r>
              <a:rPr lang="en-US" altLang="en-US" sz="2800" dirty="0">
                <a:latin typeface="Calibri" panose="020F0502020204030204" pitchFamily="34" charset="0"/>
                <a:cs typeface="Times New Roman" panose="02020603050405020304" charset="0"/>
              </a:rPr>
              <a:t>If the sum of Debit entries are </a:t>
            </a:r>
            <a:r>
              <a:rPr lang="en-US" altLang="en-US" sz="2800" b="1" dirty="0">
                <a:latin typeface="Calibri" panose="020F0502020204030204" pitchFamily="34" charset="0"/>
                <a:cs typeface="Times New Roman" panose="02020603050405020304" charset="0"/>
              </a:rPr>
              <a:t>greater than </a:t>
            </a:r>
            <a:r>
              <a:rPr lang="en-US" altLang="en-US" sz="2800" dirty="0">
                <a:latin typeface="Calibri" panose="020F0502020204030204" pitchFamily="34" charset="0"/>
                <a:cs typeface="Times New Roman" panose="02020603050405020304" charset="0"/>
              </a:rPr>
              <a:t>the sum of Credit entries, the account will have a debit balance.</a:t>
            </a:r>
            <a:endParaRPr lang="en-IN" sz="2800" dirty="0">
              <a:latin typeface="Calibri" panose="020F0502020204030204" pitchFamily="34" charset="0"/>
              <a:cs typeface="Times New Roman" panose="02020603050405020304" charset="0"/>
            </a:endParaRPr>
          </a:p>
        </p:txBody>
      </p:sp>
      <p:pic>
        <p:nvPicPr>
          <p:cNvPr id="17" name="Content Placeholder 10" descr="A diagram shows a T-account with the account name displayed on top of the T. The left side of the T-account is labeled as debit and the right side is labeled as credit. The first transaction with the amount $10,000 is displayed under debit. The second transaction with the amount $3,000 is displayed under credit. Immediately below transaction 1 is a transaction 3 with the amount 8,000 displayed. The balance amount of the debit is given as $15,00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473407" y="3102538"/>
            <a:ext cx="8197186" cy="2671675"/>
          </a:xfrm>
          <a:prstGeom prst="rect">
            <a:avLst/>
          </a:prstGeom>
        </p:spPr>
      </p:pic>
      <p:sp>
        <p:nvSpPr>
          <p:cNvPr id="16" name="Content Placeholder 15"/>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524" y="772311"/>
            <a:ext cx="3517251"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a:t>
            </a:r>
            <a:r>
              <a:rPr lang="en-IN" sz="2400" dirty="0">
                <a:solidFill>
                  <a:schemeClr val="bg1"/>
                </a:solidFill>
                <a:latin typeface="Calibri" panose="020F0502020204030204" pitchFamily="34" charset="0"/>
              </a:rPr>
              <a:t>I</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a:t>
            </a:r>
            <a:br>
              <a:rPr lang="en-IN" sz="2400" dirty="0">
                <a:solidFill>
                  <a:schemeClr val="bg1"/>
                </a:solidFill>
                <a:latin typeface="Calibri" panose="020F0502020204030204" pitchFamily="34" charset="0"/>
                <a:cs typeface="Times New Roman" panose="02020603050405020304" charset="0"/>
              </a:rPr>
            </a:br>
            <a:r>
              <a:rPr lang="en-IN" sz="2400" dirty="0">
                <a:solidFill>
                  <a:schemeClr val="bg1"/>
                </a:solidFill>
                <a:latin typeface="Calibri" panose="020F0502020204030204" pitchFamily="34" charset="0"/>
                <a:cs typeface="Times New Roman" panose="02020603050405020304" charset="0"/>
              </a:rPr>
              <a:t>Differences</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800" y="1752600"/>
            <a:ext cx="8216348" cy="4495800"/>
          </a:xfrm>
        </p:spPr>
        <p:txBody>
          <a:bodyPr>
            <a:noAutofit/>
          </a:bodyPr>
          <a:lstStyle/>
          <a:p>
            <a:pPr marL="0" indent="0">
              <a:spcBef>
                <a:spcPts val="625"/>
              </a:spcBef>
              <a:buNone/>
            </a:pPr>
            <a:r>
              <a:rPr lang="en-US" altLang="en-US" sz="2400" b="1" dirty="0">
                <a:latin typeface="Calibri" panose="020F0502020204030204" pitchFamily="34" charset="0"/>
                <a:cs typeface="Times New Roman" panose="02020603050405020304" charset="0"/>
              </a:rPr>
              <a:t>Key Points</a:t>
            </a:r>
            <a:endParaRPr lang="en-US" altLang="en-US" sz="2400" b="1" dirty="0">
              <a:latin typeface="Calibri" panose="020F0502020204030204" pitchFamily="34" charset="0"/>
              <a:cs typeface="Times New Roman" panose="02020603050405020304" charset="0"/>
            </a:endParaRPr>
          </a:p>
          <a:p>
            <a:pPr marL="0" lvl="1" indent="0">
              <a:spcBef>
                <a:spcPts val="625"/>
              </a:spcBef>
              <a:buClr>
                <a:srgbClr val="800000"/>
              </a:buClr>
              <a:buNone/>
            </a:pPr>
            <a:r>
              <a:rPr lang="en-US" altLang="en-US" sz="2800" b="1" dirty="0">
                <a:latin typeface="Calibri" panose="020F0502020204030204" pitchFamily="34" charset="0"/>
                <a:cs typeface="Times New Roman" panose="02020603050405020304" charset="0"/>
              </a:rPr>
              <a:t>Differences</a:t>
            </a:r>
            <a:endParaRPr lang="en-US" altLang="en-US" sz="2800" b="1" dirty="0">
              <a:latin typeface="Calibri" panose="020F0502020204030204" pitchFamily="34" charset="0"/>
              <a:cs typeface="Times New Roman" panose="02020603050405020304" charset="0"/>
            </a:endParaRPr>
          </a:p>
          <a:p>
            <a:pPr marL="291465" lvl="1" indent="-291465">
              <a:spcBef>
                <a:spcPts val="625"/>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R</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 relies less on historical cost and more on fair value than do 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B standards.</a:t>
            </a:r>
            <a:endParaRPr lang="en-US" sz="2400" dirty="0">
              <a:latin typeface="Calibri" panose="020F0502020204030204" pitchFamily="34" charset="0"/>
              <a:cs typeface="Times New Roman" panose="02020603050405020304" charset="0"/>
            </a:endParaRPr>
          </a:p>
          <a:p>
            <a:pPr marL="291465" lvl="1" indent="-291465">
              <a:spcBef>
                <a:spcPts val="625"/>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Internal controls are a system of checks and balances designed to prevent and detect fraud and errors. While most public U.S. companies have these systems in place, many non-U.S. companies have never completely documented the controls nor had an independent auditor attest to their effectiveness.</a:t>
            </a:r>
            <a:endParaRPr lang="en-US" sz="24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4012" y="772311"/>
            <a:ext cx="3770285"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a:t>
            </a:r>
            <a:r>
              <a:rPr lang="en-IN" sz="2400" dirty="0">
                <a:solidFill>
                  <a:schemeClr val="bg1"/>
                </a:solidFill>
                <a:latin typeface="Calibri" panose="020F0502020204030204" pitchFamily="34" charset="0"/>
              </a:rPr>
              <a:t>I</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a:t>
            </a:r>
            <a:br>
              <a:rPr lang="en-IN" sz="2400" dirty="0">
                <a:solidFill>
                  <a:schemeClr val="bg1"/>
                </a:solidFill>
                <a:latin typeface="Calibri" panose="020F0502020204030204" pitchFamily="34" charset="0"/>
                <a:cs typeface="Times New Roman" panose="02020603050405020304" charset="0"/>
              </a:rPr>
            </a:br>
            <a:r>
              <a:rPr lang="en-IN" sz="2400" dirty="0">
                <a:solidFill>
                  <a:schemeClr val="bg1"/>
                </a:solidFill>
                <a:latin typeface="Calibri" panose="020F0502020204030204" pitchFamily="34" charset="0"/>
                <a:cs typeface="Times New Roman" panose="02020603050405020304" charset="0"/>
              </a:rPr>
              <a:t>Which is Correct? Question</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799" y="1752600"/>
            <a:ext cx="8468139" cy="4495800"/>
          </a:xfrm>
        </p:spPr>
        <p:txBody>
          <a:bodyPr>
            <a:noAutofit/>
          </a:bodyPr>
          <a:lstStyle/>
          <a:p>
            <a:pPr marL="0" indent="0">
              <a:spcBef>
                <a:spcPts val="625"/>
              </a:spcBef>
              <a:buSzPct val="100000"/>
              <a:buNone/>
            </a:pPr>
            <a:r>
              <a:rPr lang="en-US" altLang="en-US" sz="2600" b="1" dirty="0">
                <a:latin typeface="Calibri" panose="020F0502020204030204" pitchFamily="34" charset="0"/>
                <a:cs typeface="Times New Roman" panose="02020603050405020304" charset="0"/>
              </a:rPr>
              <a:t>I</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F</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S Self-Test Questions</a:t>
            </a:r>
            <a:endParaRPr lang="en-US" altLang="en-US" sz="2600" b="1" dirty="0">
              <a:latin typeface="Calibri" panose="020F0502020204030204" pitchFamily="34" charset="0"/>
              <a:cs typeface="Times New Roman" panose="02020603050405020304" charset="0"/>
            </a:endParaRPr>
          </a:p>
          <a:p>
            <a:pPr marL="0" indent="0">
              <a:spcBef>
                <a:spcPts val="625"/>
              </a:spcBef>
              <a:buClr>
                <a:srgbClr val="800000"/>
              </a:buClr>
              <a:buSzPct val="80000"/>
              <a:buNone/>
            </a:pPr>
            <a:r>
              <a:rPr lang="en-US" altLang="en-US" sz="2600" dirty="0">
                <a:latin typeface="Calibri" panose="020F0502020204030204" pitchFamily="34" charset="0"/>
                <a:cs typeface="Times New Roman" panose="02020603050405020304" charset="0"/>
              </a:rPr>
              <a:t>Which statement is correct regarding 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reverses the rules of debits and credits, that is, debits are on the right and credits are on the left.</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uses the same process for recording transactions as G</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6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P.</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The chart of accounts under 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is different because revenues follow assets.</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None of the above statements are correct.</a:t>
            </a:r>
            <a:endParaRPr lang="en-IN" sz="26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83524" y="770186"/>
            <a:ext cx="3623459" cy="665144"/>
          </a:xfrm>
        </p:spPr>
        <p:txBody>
          <a:bodyPr>
            <a:noAutofit/>
          </a:bodyPr>
          <a:lstStyle/>
          <a:p>
            <a:r>
              <a:rPr lang="en-IN" sz="2400" dirty="0">
                <a:solidFill>
                  <a:schemeClr val="bg1"/>
                </a:solidFill>
                <a:latin typeface="Calibri" panose="020F0502020204030204" pitchFamily="34" charset="0"/>
              </a:rPr>
              <a:t>A Look at I</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 </a:t>
            </a:r>
            <a:br>
              <a:rPr lang="en-IN" sz="2400" dirty="0">
                <a:solidFill>
                  <a:schemeClr val="bg1"/>
                </a:solidFill>
                <a:latin typeface="Calibri" panose="020F0502020204030204" pitchFamily="34" charset="0"/>
              </a:rPr>
            </a:br>
            <a:r>
              <a:rPr lang="en-IN" sz="2400" dirty="0">
                <a:solidFill>
                  <a:schemeClr val="bg1"/>
                </a:solidFill>
                <a:latin typeface="Calibri" panose="020F0502020204030204" pitchFamily="34" charset="0"/>
              </a:rPr>
              <a:t>Which is Correct? Answer</a:t>
            </a:r>
            <a:endParaRPr lang="en-US" sz="2400" dirty="0">
              <a:latin typeface="Calibri" panose="020F0502020204030204" pitchFamily="34" charset="0"/>
            </a:endParaRPr>
          </a:p>
        </p:txBody>
      </p:sp>
      <p:sp>
        <p:nvSpPr>
          <p:cNvPr id="7" name="Content Placeholder 6"/>
          <p:cNvSpPr>
            <a:spLocks noGrp="1"/>
          </p:cNvSpPr>
          <p:nvPr>
            <p:ph sz="quarter" idx="10"/>
          </p:nvPr>
        </p:nvSpPr>
        <p:spPr/>
        <p:txBody>
          <a:bodyPr/>
          <a:lstStyle/>
          <a:p>
            <a:pPr marL="0" indent="0">
              <a:spcBef>
                <a:spcPts val="625"/>
              </a:spcBef>
              <a:buNone/>
            </a:pPr>
            <a:r>
              <a:rPr lang="en-US" altLang="en-US" sz="2600" b="1" dirty="0">
                <a:latin typeface="Calibri" panose="020F0502020204030204" pitchFamily="34" charset="0"/>
                <a:cs typeface="Times New Roman" panose="02020603050405020304" charset="0"/>
              </a:rPr>
              <a:t>I</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F</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S Self-Test Questions</a:t>
            </a:r>
            <a:endParaRPr lang="en-US" sz="2600" dirty="0">
              <a:latin typeface="Calibri" panose="020F0502020204030204" pitchFamily="34" charset="0"/>
              <a:cs typeface="Times New Roman" panose="02020603050405020304" charset="0"/>
            </a:endParaRPr>
          </a:p>
          <a:p>
            <a:pPr marL="0" indent="0">
              <a:spcBef>
                <a:spcPts val="625"/>
              </a:spcBef>
              <a:buClr>
                <a:srgbClr val="800000"/>
              </a:buClr>
              <a:buSzPct val="80000"/>
              <a:buNone/>
            </a:pPr>
            <a:r>
              <a:rPr lang="en-US" altLang="en-US" sz="2600" dirty="0">
                <a:latin typeface="Calibri" panose="020F0502020204030204" pitchFamily="34" charset="0"/>
                <a:cs typeface="Times New Roman" panose="02020603050405020304" charset="0"/>
              </a:rPr>
              <a:t>Which statement is correct regarding 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reverses the rules of debits and credits, that is, debits are on the right and credits are on the left.</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800" dirty="0">
                <a:solidFill>
                  <a:srgbClr val="911B21"/>
                </a:solidFill>
                <a:cs typeface="Times New Roman" panose="02020603050405020304" charset="0"/>
              </a:rPr>
              <a:t>Answer: </a:t>
            </a:r>
            <a:r>
              <a:rPr lang="en-US" altLang="en-US" sz="26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uses the same process for recording transactions as G</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6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P.</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The chart of accounts under 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is different because revenues follow assets.</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None of the above statements are correct.</a:t>
            </a:r>
            <a:endParaRPr lang="en-IN" sz="2600" dirty="0">
              <a:latin typeface="Calibri" panose="020F0502020204030204" pitchFamily="34" charset="0"/>
              <a:cs typeface="Times New Roman" panose="02020603050405020304" charset="0"/>
            </a:endParaRPr>
          </a:p>
        </p:txBody>
      </p:sp>
      <p:sp>
        <p:nvSpPr>
          <p:cNvPr id="9" name="Content Placeholder 8"/>
          <p:cNvSpPr>
            <a:spLocks noGrp="1"/>
          </p:cNvSpPr>
          <p:nvPr>
            <p:ph sz="quarter" idx="13"/>
          </p:nvPr>
        </p:nvSpPr>
        <p:spPr>
          <a:xfrm>
            <a:off x="304801" y="6480313"/>
            <a:ext cx="583096" cy="269820"/>
          </a:xfrm>
        </p:spPr>
        <p:txBody>
          <a:bodyPr/>
          <a:lstStyle/>
          <a:p>
            <a:r>
              <a:rPr lang="en-IN" dirty="0">
                <a:latin typeface="Calibri" panose="020F0502020204030204" pitchFamily="34" charset="0"/>
              </a:rPr>
              <a:t>L</a:t>
            </a:r>
            <a:r>
              <a:rPr lang="en-IN" sz="100" dirty="0">
                <a:latin typeface="Calibri" panose="020F0502020204030204" pitchFamily="34" charset="0"/>
              </a:rPr>
              <a:t> </a:t>
            </a:r>
            <a:r>
              <a:rPr lang="en-IN" dirty="0">
                <a:latin typeface="Calibri" panose="020F0502020204030204" pitchFamily="34" charset="0"/>
              </a:rPr>
              <a:t>O 5</a:t>
            </a:r>
            <a:endParaRPr lang="en-IN" dirty="0">
              <a:latin typeface="Calibri" panose="020F050202020403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4012" y="772311"/>
            <a:ext cx="3770285"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I</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F</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R</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S</a:t>
            </a:r>
            <a:br>
              <a:rPr lang="en-IN" sz="2400" dirty="0">
                <a:solidFill>
                  <a:schemeClr val="bg1"/>
                </a:solidFill>
                <a:latin typeface="Calibri" panose="020F0502020204030204" pitchFamily="34" charset="0"/>
                <a:cs typeface="Times New Roman" panose="02020603050405020304" charset="0"/>
              </a:rPr>
            </a:br>
            <a:r>
              <a:rPr lang="en-IN" sz="2400" dirty="0">
                <a:solidFill>
                  <a:schemeClr val="bg1"/>
                </a:solidFill>
                <a:latin typeface="Calibri" panose="020F0502020204030204" pitchFamily="34" charset="0"/>
                <a:cs typeface="Times New Roman" panose="02020603050405020304" charset="0"/>
              </a:rPr>
              <a:t>Trial Balance Question</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799" y="1752600"/>
            <a:ext cx="8468139" cy="4495800"/>
          </a:xfrm>
        </p:spPr>
        <p:txBody>
          <a:bodyPr>
            <a:noAutofit/>
          </a:bodyPr>
          <a:lstStyle/>
          <a:p>
            <a:pPr marL="0" indent="0">
              <a:spcBef>
                <a:spcPts val="625"/>
              </a:spcBef>
              <a:buSzPct val="100000"/>
              <a:buNone/>
            </a:pPr>
            <a:r>
              <a:rPr lang="en-US" altLang="en-US" sz="2800" b="1" dirty="0">
                <a:latin typeface="Calibri" panose="020F0502020204030204" pitchFamily="34" charset="0"/>
                <a:cs typeface="Times New Roman" panose="02020603050405020304" charset="0"/>
              </a:rPr>
              <a:t>I</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F</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S Self-Test Questions</a:t>
            </a:r>
            <a:endParaRPr lang="en-US" altLang="en-US" sz="2800" b="1" dirty="0">
              <a:latin typeface="Calibri" panose="020F0502020204030204" pitchFamily="34" charset="0"/>
              <a:cs typeface="Times New Roman" panose="02020603050405020304" charset="0"/>
            </a:endParaRPr>
          </a:p>
          <a:p>
            <a:pPr marL="0" indent="0">
              <a:spcBef>
                <a:spcPts val="625"/>
              </a:spcBef>
              <a:buClr>
                <a:srgbClr val="800000"/>
              </a:buClr>
              <a:buSzPct val="80000"/>
              <a:buNone/>
            </a:pPr>
            <a:r>
              <a:rPr lang="en-US" altLang="en-US" sz="2800" dirty="0">
                <a:latin typeface="Calibri" panose="020F0502020204030204" pitchFamily="34" charset="0"/>
                <a:cs typeface="Times New Roman" panose="02020603050405020304" charset="0"/>
              </a:rPr>
              <a:t>A trial balance:</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is the same under I</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8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P.</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proves that transactions are recorded correctly.</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proves that all transactions have been recorded.</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will not balance if a correct journal entry is posted twice.</a:t>
            </a:r>
            <a:endParaRPr lang="en-IN" sz="28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83524" y="759742"/>
            <a:ext cx="3623459" cy="713457"/>
          </a:xfrm>
        </p:spPr>
        <p:txBody>
          <a:bodyPr>
            <a:noAutofit/>
          </a:bodyPr>
          <a:lstStyle/>
          <a:p>
            <a:r>
              <a:rPr lang="en-IN" sz="2400" dirty="0">
                <a:solidFill>
                  <a:schemeClr val="bg1"/>
                </a:solidFill>
                <a:latin typeface="Calibri" panose="020F0502020204030204" pitchFamily="34" charset="0"/>
              </a:rPr>
              <a:t>A Look at I</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 </a:t>
            </a:r>
            <a:br>
              <a:rPr lang="en-IN" sz="2400" dirty="0">
                <a:solidFill>
                  <a:schemeClr val="bg1"/>
                </a:solidFill>
                <a:latin typeface="Calibri" panose="020F0502020204030204" pitchFamily="34" charset="0"/>
              </a:rPr>
            </a:br>
            <a:r>
              <a:rPr lang="en-IN" sz="2400" dirty="0">
                <a:solidFill>
                  <a:schemeClr val="bg1"/>
                </a:solidFill>
                <a:latin typeface="Calibri" panose="020F0502020204030204" pitchFamily="34" charset="0"/>
              </a:rPr>
              <a:t>Trial Balance Answer</a:t>
            </a:r>
            <a:endParaRPr lang="en-US" sz="2400" dirty="0">
              <a:latin typeface="Calibri" panose="020F0502020204030204" pitchFamily="34" charset="0"/>
            </a:endParaRPr>
          </a:p>
        </p:txBody>
      </p:sp>
      <p:sp>
        <p:nvSpPr>
          <p:cNvPr id="7" name="Content Placeholder 6"/>
          <p:cNvSpPr>
            <a:spLocks noGrp="1"/>
          </p:cNvSpPr>
          <p:nvPr>
            <p:ph sz="quarter" idx="10"/>
          </p:nvPr>
        </p:nvSpPr>
        <p:spPr/>
        <p:txBody>
          <a:bodyPr/>
          <a:lstStyle/>
          <a:p>
            <a:pPr marL="0" indent="0">
              <a:spcBef>
                <a:spcPts val="625"/>
              </a:spcBef>
              <a:buNone/>
            </a:pPr>
            <a:r>
              <a:rPr lang="en-US" altLang="en-US" sz="2800" b="1" dirty="0">
                <a:latin typeface="Calibri" panose="020F0502020204030204" pitchFamily="34" charset="0"/>
                <a:cs typeface="Times New Roman" panose="02020603050405020304" charset="0"/>
              </a:rPr>
              <a:t>I</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F</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S Self-Test Questions</a:t>
            </a:r>
            <a:endParaRPr lang="en-US" sz="2800" dirty="0">
              <a:latin typeface="Calibri" panose="020F0502020204030204" pitchFamily="34" charset="0"/>
              <a:cs typeface="Times New Roman" panose="02020603050405020304" charset="0"/>
            </a:endParaRPr>
          </a:p>
          <a:p>
            <a:pPr marL="0" indent="0">
              <a:spcBef>
                <a:spcPts val="625"/>
              </a:spcBef>
              <a:buClr>
                <a:srgbClr val="800000"/>
              </a:buClr>
              <a:buSzPct val="80000"/>
              <a:buNone/>
            </a:pPr>
            <a:r>
              <a:rPr lang="en-US" altLang="en-US" sz="2800" dirty="0">
                <a:latin typeface="Calibri" panose="020F0502020204030204" pitchFamily="34" charset="0"/>
                <a:cs typeface="Times New Roman" panose="02020603050405020304" charset="0"/>
              </a:rPr>
              <a:t>A trial balance:</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solidFill>
                  <a:srgbClr val="911B21"/>
                </a:solidFill>
                <a:cs typeface="Times New Roman" panose="02020603050405020304" charset="0"/>
              </a:rPr>
              <a:t>Answer: </a:t>
            </a:r>
            <a:r>
              <a:rPr lang="en-US" altLang="en-US" sz="2800" dirty="0">
                <a:latin typeface="Calibri" panose="020F0502020204030204" pitchFamily="34" charset="0"/>
                <a:cs typeface="Times New Roman" panose="02020603050405020304" charset="0"/>
              </a:rPr>
              <a:t>is the same under I</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8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P.</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proves that transactions are recorded correctly.</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proves that all transactions have been recorded.</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will not balance if a correct journal entry is posted twice.</a:t>
            </a:r>
            <a:endParaRPr lang="en-IN" sz="2800" dirty="0">
              <a:latin typeface="Calibri" panose="020F0502020204030204" pitchFamily="34" charset="0"/>
              <a:cs typeface="Times New Roman" panose="02020603050405020304" charset="0"/>
            </a:endParaRPr>
          </a:p>
        </p:txBody>
      </p:sp>
      <p:sp>
        <p:nvSpPr>
          <p:cNvPr id="9" name="Content Placeholder 8"/>
          <p:cNvSpPr>
            <a:spLocks noGrp="1"/>
          </p:cNvSpPr>
          <p:nvPr>
            <p:ph sz="quarter" idx="13"/>
          </p:nvPr>
        </p:nvSpPr>
        <p:spPr>
          <a:xfrm>
            <a:off x="304800" y="6493566"/>
            <a:ext cx="787691" cy="256568"/>
          </a:xfrm>
        </p:spPr>
        <p:txBody>
          <a:bodyPr/>
          <a:lstStyle/>
          <a:p>
            <a:r>
              <a:rPr lang="en-IN" dirty="0">
                <a:latin typeface="Calibri" panose="020F0502020204030204" pitchFamily="34" charset="0"/>
              </a:rPr>
              <a:t>L</a:t>
            </a:r>
            <a:r>
              <a:rPr lang="en-IN" sz="100" dirty="0">
                <a:latin typeface="Calibri" panose="020F0502020204030204" pitchFamily="34" charset="0"/>
              </a:rPr>
              <a:t> </a:t>
            </a:r>
            <a:r>
              <a:rPr lang="en-IN" dirty="0">
                <a:latin typeface="Calibri" panose="020F0502020204030204" pitchFamily="34" charset="0"/>
              </a:rPr>
              <a:t>O 5</a:t>
            </a:r>
            <a:endParaRPr lang="en-IN" dirty="0">
              <a:latin typeface="Calibri" panose="020F050202020403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4012" y="772311"/>
            <a:ext cx="3770285"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I</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F</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R</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S</a:t>
            </a:r>
            <a:br>
              <a:rPr lang="en-IN" sz="2400" dirty="0">
                <a:solidFill>
                  <a:schemeClr val="bg1"/>
                </a:solidFill>
                <a:latin typeface="Calibri" panose="020F0502020204030204" pitchFamily="34" charset="0"/>
                <a:cs typeface="Times New Roman" panose="02020603050405020304" charset="0"/>
              </a:rPr>
            </a:br>
            <a:r>
              <a:rPr lang="en-IN" sz="2400" dirty="0">
                <a:solidFill>
                  <a:schemeClr val="bg1"/>
                </a:solidFill>
                <a:latin typeface="Calibri" panose="020F0502020204030204" pitchFamily="34" charset="0"/>
                <a:cs typeface="Times New Roman" panose="02020603050405020304" charset="0"/>
              </a:rPr>
              <a:t>Difference Question</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799" y="1752600"/>
            <a:ext cx="8468139" cy="4495800"/>
          </a:xfrm>
        </p:spPr>
        <p:txBody>
          <a:bodyPr>
            <a:noAutofit/>
          </a:bodyPr>
          <a:lstStyle/>
          <a:p>
            <a:pPr marL="0" indent="0">
              <a:spcBef>
                <a:spcPts val="625"/>
              </a:spcBef>
              <a:buSzPct val="100000"/>
              <a:buNone/>
            </a:pPr>
            <a:r>
              <a:rPr lang="en-US" altLang="en-US" sz="2800" b="1" dirty="0">
                <a:latin typeface="Calibri" panose="020F0502020204030204" pitchFamily="34" charset="0"/>
                <a:cs typeface="Times New Roman" panose="02020603050405020304" charset="0"/>
              </a:rPr>
              <a:t>I</a:t>
            </a:r>
            <a:r>
              <a:rPr lang="en-US" altLang="en-US" sz="2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F</a:t>
            </a:r>
            <a:r>
              <a:rPr lang="en-US" altLang="en-US" sz="2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S Self-Test Questions</a:t>
            </a:r>
            <a:endParaRPr lang="en-US" altLang="en-US" sz="2800" b="1" dirty="0">
              <a:latin typeface="Calibri" panose="020F0502020204030204" pitchFamily="34" charset="0"/>
              <a:cs typeface="Times New Roman" panose="02020603050405020304" charset="0"/>
            </a:endParaRPr>
          </a:p>
          <a:p>
            <a:pPr marL="0" indent="0">
              <a:spcBef>
                <a:spcPts val="1500"/>
              </a:spcBef>
              <a:buClr>
                <a:srgbClr val="800000"/>
              </a:buClr>
              <a:buSzPct val="80000"/>
              <a:buNone/>
            </a:pPr>
            <a:r>
              <a:rPr lang="en-US" altLang="en-US" sz="2400" dirty="0">
                <a:latin typeface="Calibri" panose="020F0502020204030204" pitchFamily="34" charset="0"/>
                <a:cs typeface="Times New Roman" panose="02020603050405020304" charset="0"/>
              </a:rPr>
              <a:t>One difference between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 is that:</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 uses accrual-accounting concepts and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primarily the cash basis of accounting.</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a different posting process than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more fair value measurements than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the limitations of a trial balance are different between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IN" sz="24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83524" y="763034"/>
            <a:ext cx="3623459" cy="645582"/>
          </a:xfrm>
        </p:spPr>
        <p:txBody>
          <a:bodyPr>
            <a:noAutofit/>
          </a:bodyPr>
          <a:lstStyle/>
          <a:p>
            <a:r>
              <a:rPr lang="en-IN" sz="2400" dirty="0">
                <a:solidFill>
                  <a:schemeClr val="bg1"/>
                </a:solidFill>
                <a:latin typeface="Calibri" panose="020F0502020204030204" pitchFamily="34" charset="0"/>
              </a:rPr>
              <a:t>A Look at I</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 </a:t>
            </a:r>
            <a:br>
              <a:rPr lang="en-IN" sz="2400" dirty="0">
                <a:solidFill>
                  <a:schemeClr val="bg1"/>
                </a:solidFill>
                <a:latin typeface="Calibri" panose="020F0502020204030204" pitchFamily="34" charset="0"/>
              </a:rPr>
            </a:br>
            <a:r>
              <a:rPr lang="en-IN" sz="2400" dirty="0">
                <a:solidFill>
                  <a:schemeClr val="bg1"/>
                </a:solidFill>
                <a:latin typeface="Calibri" panose="020F0502020204030204" pitchFamily="34" charset="0"/>
              </a:rPr>
              <a:t>Difference Answer</a:t>
            </a:r>
            <a:endParaRPr lang="en-US" sz="2400" dirty="0">
              <a:latin typeface="Calibri" panose="020F0502020204030204" pitchFamily="34" charset="0"/>
            </a:endParaRPr>
          </a:p>
        </p:txBody>
      </p:sp>
      <p:sp>
        <p:nvSpPr>
          <p:cNvPr id="7" name="Content Placeholder 6"/>
          <p:cNvSpPr>
            <a:spLocks noGrp="1"/>
          </p:cNvSpPr>
          <p:nvPr>
            <p:ph sz="quarter" idx="10"/>
          </p:nvPr>
        </p:nvSpPr>
        <p:spPr>
          <a:xfrm>
            <a:off x="304799" y="1752600"/>
            <a:ext cx="8715376" cy="4495800"/>
          </a:xfrm>
        </p:spPr>
        <p:txBody>
          <a:bodyPr/>
          <a:lstStyle/>
          <a:p>
            <a:pPr marL="0" indent="0">
              <a:spcBef>
                <a:spcPts val="625"/>
              </a:spcBef>
              <a:buNone/>
            </a:pPr>
            <a:r>
              <a:rPr lang="en-US" altLang="en-US" sz="2800" b="1" dirty="0">
                <a:latin typeface="Calibri" panose="020F0502020204030204" pitchFamily="34" charset="0"/>
                <a:cs typeface="Times New Roman" panose="02020603050405020304" charset="0"/>
              </a:rPr>
              <a:t>I</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F</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S Self-Test Questions</a:t>
            </a:r>
            <a:endParaRPr lang="en-US" sz="2800" dirty="0">
              <a:latin typeface="Calibri" panose="020F0502020204030204" pitchFamily="34" charset="0"/>
              <a:cs typeface="Times New Roman" panose="02020603050405020304" charset="0"/>
            </a:endParaRPr>
          </a:p>
          <a:p>
            <a:pPr marL="0" indent="0">
              <a:spcBef>
                <a:spcPts val="1500"/>
              </a:spcBef>
              <a:buClr>
                <a:srgbClr val="800000"/>
              </a:buClr>
              <a:buSzPct val="80000"/>
              <a:buNone/>
            </a:pPr>
            <a:r>
              <a:rPr lang="en-US" altLang="en-US" sz="2400" dirty="0">
                <a:latin typeface="Calibri" panose="020F0502020204030204" pitchFamily="34" charset="0"/>
                <a:cs typeface="Times New Roman" panose="02020603050405020304" charset="0"/>
              </a:rPr>
              <a:t>One difference between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 is that:</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 uses accrual-accounting concepts and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primarily the cash basis of accounting.</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a different posting process than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solidFill>
                  <a:srgbClr val="911B21"/>
                </a:solidFill>
                <a:latin typeface="Calibri" panose="020F0502020204030204" pitchFamily="34" charset="0"/>
                <a:cs typeface="Times New Roman" panose="02020603050405020304" charset="0"/>
              </a:rPr>
              <a:t>Answer:</a:t>
            </a:r>
            <a:r>
              <a:rPr lang="en-US" altLang="en-US" sz="2400" dirty="0">
                <a:latin typeface="Calibri" panose="020F0502020204030204" pitchFamily="34" charset="0"/>
                <a:cs typeface="Times New Roman" panose="02020603050405020304" charset="0"/>
              </a:rPr>
              <a:t>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more fair value measurements than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the limitations of a trial balance are different between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IN" sz="2400" dirty="0">
              <a:latin typeface="Calibri" panose="020F0502020204030204" pitchFamily="34" charset="0"/>
              <a:cs typeface="Times New Roman" panose="02020603050405020304" charset="0"/>
            </a:endParaRPr>
          </a:p>
        </p:txBody>
      </p:sp>
      <p:sp>
        <p:nvSpPr>
          <p:cNvPr id="9" name="Content Placeholder 8"/>
          <p:cNvSpPr>
            <a:spLocks noGrp="1"/>
          </p:cNvSpPr>
          <p:nvPr>
            <p:ph sz="quarter" idx="13"/>
          </p:nvPr>
        </p:nvSpPr>
        <p:spPr>
          <a:xfrm>
            <a:off x="304800" y="6493566"/>
            <a:ext cx="787691" cy="256568"/>
          </a:xfrm>
        </p:spPr>
        <p:txBody>
          <a:bodyPr/>
          <a:lstStyle/>
          <a:p>
            <a:r>
              <a:rPr lang="en-IN" dirty="0">
                <a:latin typeface="Calibri" panose="020F0502020204030204" pitchFamily="34" charset="0"/>
              </a:rPr>
              <a:t>L</a:t>
            </a:r>
            <a:r>
              <a:rPr lang="en-IN" sz="100" dirty="0">
                <a:latin typeface="Calibri" panose="020F0502020204030204" pitchFamily="34" charset="0"/>
              </a:rPr>
              <a:t> </a:t>
            </a:r>
            <a:r>
              <a:rPr lang="en-IN" dirty="0">
                <a:latin typeface="Calibri" panose="020F0502020204030204" pitchFamily="34" charset="0"/>
              </a:rPr>
              <a:t>O 5</a:t>
            </a:r>
            <a:endParaRPr lang="en-IN" dirty="0">
              <a:latin typeface="Calibri" panose="020F050202020403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787"/>
                </a:solidFill>
                <a:latin typeface="Calibri" panose="020F0502020204030204" pitchFamily="34" charset="0"/>
                <a:cs typeface="Times New Roman" panose="02020603050405020304" charset="0"/>
              </a:rPr>
              <a:t>Copyright</a:t>
            </a:r>
            <a:endParaRPr lang="en-US" dirty="0">
              <a:solidFill>
                <a:srgbClr val="007787"/>
              </a:solidFill>
              <a:latin typeface="Calibri" panose="020F0502020204030204" pitchFamily="34" charset="0"/>
              <a:cs typeface="Times New Roman" panose="02020603050405020304" charset="0"/>
            </a:endParaRPr>
          </a:p>
        </p:txBody>
      </p:sp>
      <p:sp>
        <p:nvSpPr>
          <p:cNvPr id="3" name="Content Placeholder 2"/>
          <p:cNvSpPr>
            <a:spLocks noGrp="1"/>
          </p:cNvSpPr>
          <p:nvPr>
            <p:ph sz="quarter" idx="16"/>
          </p:nvPr>
        </p:nvSpPr>
        <p:spPr/>
        <p:txBody>
          <a:bodyPr/>
          <a:lstStyle/>
          <a:p>
            <a:pPr>
              <a:lnSpc>
                <a:spcPct val="100000"/>
              </a:lnSpc>
            </a:pPr>
            <a:r>
              <a:rPr lang="en-US" sz="2400" b="1" dirty="0">
                <a:latin typeface="Calibri" panose="020F0502020204030204" pitchFamily="34" charset="0"/>
                <a:cs typeface="Times New Roman" panose="02020603050405020304" charset="0"/>
              </a:rPr>
              <a:t>©2020 John Wiley &amp; Sons, Inc. All rights reserved.</a:t>
            </a:r>
            <a:endParaRPr lang="en-US" sz="2400" b="1" dirty="0">
              <a:latin typeface="Calibri" panose="020F0502020204030204" pitchFamily="34" charset="0"/>
              <a:cs typeface="Times New Roman" panose="02020603050405020304" charset="0"/>
            </a:endParaRPr>
          </a:p>
          <a:p>
            <a:pPr>
              <a:lnSpc>
                <a:spcPct val="150000"/>
              </a:lnSpc>
            </a:pPr>
            <a:r>
              <a:rPr lang="en-US" sz="1800" dirty="0">
                <a:latin typeface="Calibri" panose="020F0502020204030204" pitchFamily="34" charset="0"/>
                <a:cs typeface="Times New Roman" panose="02020603050405020304" charset="0"/>
              </a:rPr>
              <a:t>No part of this publication may be reproduced, stored in a retrieval system, or transmitted, in any form or by any means, electronic, mechanical, photocopying, recording or otherwise, except as permitted by law. Advice on how to obtain permission to reuse this material is available at http://www.wiley.com/go/permissions.</a:t>
            </a:r>
            <a:endParaRPr lang="en-US" sz="1800" dirty="0">
              <a:latin typeface="Calibri" panose="020F0502020204030204" pitchFamily="3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What Causes a Credit Balance?</a:t>
            </a:r>
            <a:endParaRPr lang="en-US" sz="3100" dirty="0">
              <a:latin typeface="Calibri" panose="020F0502020204030204" pitchFamily="34" charset="0"/>
            </a:endParaRPr>
          </a:p>
        </p:txBody>
      </p:sp>
      <p:sp>
        <p:nvSpPr>
          <p:cNvPr id="7" name="Content Placeholder 6"/>
          <p:cNvSpPr>
            <a:spLocks noGrp="1"/>
          </p:cNvSpPr>
          <p:nvPr>
            <p:ph sz="quarter" idx="10"/>
          </p:nvPr>
        </p:nvSpPr>
        <p:spPr>
          <a:xfrm>
            <a:off x="304800" y="1752600"/>
            <a:ext cx="8534400" cy="1066800"/>
          </a:xfrm>
        </p:spPr>
        <p:txBody>
          <a:bodyPr/>
          <a:lstStyle/>
          <a:p>
            <a:pPr marL="0" indent="0">
              <a:buNone/>
            </a:pPr>
            <a:r>
              <a:rPr lang="en-US" altLang="en-US" sz="2800" dirty="0">
                <a:latin typeface="Calibri" panose="020F0502020204030204" pitchFamily="34" charset="0"/>
                <a:cs typeface="Times New Roman" panose="02020603050405020304" charset="0"/>
              </a:rPr>
              <a:t>If the sum of Credit entries are </a:t>
            </a:r>
            <a:r>
              <a:rPr lang="en-US" altLang="en-US" sz="2800" b="1" dirty="0">
                <a:latin typeface="Calibri" panose="020F0502020204030204" pitchFamily="34" charset="0"/>
                <a:cs typeface="Times New Roman" panose="02020603050405020304" charset="0"/>
              </a:rPr>
              <a:t>greater than </a:t>
            </a:r>
            <a:r>
              <a:rPr lang="en-US" altLang="en-US" sz="2800" dirty="0">
                <a:latin typeface="Calibri" panose="020F0502020204030204" pitchFamily="34" charset="0"/>
                <a:cs typeface="Times New Roman" panose="02020603050405020304" charset="0"/>
              </a:rPr>
              <a:t>the sum of Debit entries, the account will have a credit balance.</a:t>
            </a:r>
            <a:endParaRPr lang="en-IN" sz="2800" dirty="0">
              <a:latin typeface="Calibri" panose="020F0502020204030204" pitchFamily="34" charset="0"/>
              <a:cs typeface="Times New Roman" panose="02020603050405020304" charset="0"/>
            </a:endParaRPr>
          </a:p>
        </p:txBody>
      </p:sp>
      <p:pic>
        <p:nvPicPr>
          <p:cNvPr id="8" name="Content Placeholder 9" descr="A diagram shows a T-account with the account name displayed on top of the T. The left side of the T-account is labeled as debit and the right side is labeled as credit. The first transaction with the amount $10,000 is displayed under debit. The second transaction with the amount $3,000 is displayed under credit. Immediately below transaction 2 is a transaction 3 with the amount 8,000 displayed. The balance amount of the credit is given as $1,00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469070" y="3102276"/>
            <a:ext cx="8205860" cy="2671675"/>
          </a:xfrm>
          <a:prstGeom prst="rect">
            <a:avLst/>
          </a:prstGeom>
        </p:spPr>
      </p:pic>
      <p:sp>
        <p:nvSpPr>
          <p:cNvPr id="16" name="Content Placeholder 15"/>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Asset and Liability Balances</a:t>
            </a:r>
            <a:endParaRPr lang="en-US" sz="3100" dirty="0">
              <a:latin typeface="Calibri" panose="020F0502020204030204" pitchFamily="34" charset="0"/>
            </a:endParaRPr>
          </a:p>
        </p:txBody>
      </p:sp>
      <p:sp>
        <p:nvSpPr>
          <p:cNvPr id="7" name="Content Placeholder 6"/>
          <p:cNvSpPr>
            <a:spLocks noGrp="1"/>
          </p:cNvSpPr>
          <p:nvPr>
            <p:ph sz="quarter" idx="10"/>
          </p:nvPr>
        </p:nvSpPr>
        <p:spPr/>
        <p:txBody>
          <a:bodyPr/>
          <a:lstStyle/>
          <a:p>
            <a:pPr>
              <a:spcBef>
                <a:spcPts val="600"/>
              </a:spcBef>
              <a:buClr>
                <a:srgbClr val="911B21"/>
              </a:buClr>
              <a:buSzPct val="100000"/>
            </a:pPr>
            <a:r>
              <a:rPr lang="en-US" altLang="en-US" sz="2800" b="1" dirty="0">
                <a:latin typeface="Calibri" panose="020F0502020204030204" pitchFamily="34" charset="0"/>
                <a:cs typeface="Times New Roman" panose="02020603050405020304" charset="0"/>
              </a:rPr>
              <a:t>Assets</a:t>
            </a:r>
            <a:r>
              <a:rPr lang="en-US" altLang="en-US" sz="2800" dirty="0">
                <a:latin typeface="Calibri" panose="020F0502020204030204" pitchFamily="34" charset="0"/>
                <a:cs typeface="Times New Roman" panose="02020603050405020304" charset="0"/>
              </a:rPr>
              <a:t> - Debits should exceed credits.</a:t>
            </a:r>
            <a:endParaRPr lang="en-US" altLang="en-US" sz="2800" dirty="0">
              <a:latin typeface="Calibri" panose="020F0502020204030204" pitchFamily="34" charset="0"/>
              <a:cs typeface="Times New Roman" panose="02020603050405020304" charset="0"/>
            </a:endParaRPr>
          </a:p>
          <a:p>
            <a:pPr>
              <a:spcBef>
                <a:spcPts val="600"/>
              </a:spcBef>
              <a:buClr>
                <a:srgbClr val="911B21"/>
              </a:buClr>
              <a:buSzPct val="100000"/>
            </a:pPr>
            <a:r>
              <a:rPr lang="en-US" altLang="en-US" sz="2800" b="1" dirty="0">
                <a:latin typeface="Calibri" panose="020F0502020204030204" pitchFamily="34" charset="0"/>
                <a:cs typeface="Times New Roman" panose="02020603050405020304" charset="0"/>
              </a:rPr>
              <a:t>Liabilities</a:t>
            </a:r>
            <a:r>
              <a:rPr lang="en-US" altLang="en-US" sz="2800" dirty="0">
                <a:latin typeface="Calibri" panose="020F0502020204030204" pitchFamily="34" charset="0"/>
                <a:cs typeface="Times New Roman" panose="02020603050405020304" charset="0"/>
              </a:rPr>
              <a:t> – Credits should exceed debits. </a:t>
            </a:r>
            <a:endParaRPr lang="en-US" altLang="en-US" sz="2800" dirty="0">
              <a:latin typeface="Calibri" panose="020F0502020204030204" pitchFamily="34" charset="0"/>
              <a:cs typeface="Times New Roman" panose="02020603050405020304" charset="0"/>
            </a:endParaRPr>
          </a:p>
          <a:p>
            <a:pPr>
              <a:spcBef>
                <a:spcPts val="600"/>
              </a:spcBef>
              <a:buClr>
                <a:srgbClr val="911B21"/>
              </a:buClr>
              <a:buSzPct val="100000"/>
            </a:pPr>
            <a:r>
              <a:rPr lang="en-US" altLang="en-US" sz="2800" b="1" dirty="0">
                <a:latin typeface="Calibri" panose="020F0502020204030204" pitchFamily="34" charset="0"/>
                <a:cs typeface="Times New Roman" panose="02020603050405020304" charset="0"/>
              </a:rPr>
              <a:t>Normal balance</a:t>
            </a:r>
            <a:r>
              <a:rPr lang="en-US" altLang="en-US" sz="2800" dirty="0">
                <a:latin typeface="Calibri" panose="020F0502020204030204" pitchFamily="34" charset="0"/>
                <a:cs typeface="Times New Roman" panose="02020603050405020304" charset="0"/>
              </a:rPr>
              <a:t> is on the increased side.</a:t>
            </a:r>
            <a:endParaRPr lang="en-IN" sz="2800" dirty="0">
              <a:latin typeface="Calibri" panose="020F0502020204030204" pitchFamily="34" charset="0"/>
              <a:cs typeface="Times New Roman" panose="02020603050405020304" charset="0"/>
            </a:endParaRPr>
          </a:p>
        </p:txBody>
      </p:sp>
      <p:pic>
        <p:nvPicPr>
          <p:cNvPr id="14" name="Picture Placeholder 13" descr="Two diagram shows t-account (in account form). The first diagram indicates the debit and credit effects on Assets. The image is displayed as a “T” with the left side labeled as, Debit for increase and the right labeled as, Credit for decrease. A green arrow pointing upward on the left of the t-account implies that debits increase assets. A red arrow pointing downward on the right indicates that credits reduce assets. The account balance is displayed in red as: normal balance, and appears on the debit (left) side.&#10;The second diagram indicates the debit and credit effects on Liabilities. The image is displayed as a “T” with the left side labeled as, Debit for decrease and the right labeled as, Credit for increase. A red arrow pointing downward on the left of the t-account implies that debits reduce liabilities. A green arrow pointing upward on the right indicates that credits increase liabilities. The account balance is displayed in red as: normal balance, and appears on the credit (right) side."/>
          <p:cNvPicPr>
            <a:picLocks noGrp="1" noChangeAspect="1"/>
          </p:cNvPicPr>
          <p:nvPr>
            <p:ph type="pic" sz="quarter" idx="13"/>
          </p:nvPr>
        </p:nvPicPr>
        <p:blipFill>
          <a:blip r:embed="rId1"/>
          <a:stretch>
            <a:fillRect/>
          </a:stretch>
        </p:blipFill>
        <p:spPr>
          <a:xfrm>
            <a:off x="108939" y="3566083"/>
            <a:ext cx="8926122" cy="2374498"/>
          </a:xfrm>
          <a:prstGeom prst="rect">
            <a:avLst/>
          </a:prstGeom>
        </p:spPr>
      </p:pic>
      <p:sp>
        <p:nvSpPr>
          <p:cNvPr id="11" name="Content Placeholder 10"/>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Stockholders’ Equity Balances</a:t>
            </a:r>
            <a:endParaRPr lang="en-US" sz="3100" dirty="0">
              <a:latin typeface="Calibri" panose="020F0502020204030204" pitchFamily="34" charset="0"/>
            </a:endParaRPr>
          </a:p>
        </p:txBody>
      </p:sp>
      <p:pic>
        <p:nvPicPr>
          <p:cNvPr id="16" name="Picture Placeholder 15" descr="A diagram that shows a t-account (in account form) indicating the debit and credit effects on Common Stock. This image is displayed as a “T” with the left side labeled as, Debit for decrease and the right labeled as, Credit for increase. A red arrow pointing downward on the left of the t-account implies that debits reduce common stock. A green arrow pointing upward on the right indicates that credits increase common stock. The account balance is displayed in red as: normal balance, and appears on the credit (right) side."/>
          <p:cNvPicPr>
            <a:picLocks noGrp="1" noChangeAspect="1"/>
          </p:cNvPicPr>
          <p:nvPr>
            <p:ph type="pic" sz="quarter" idx="13"/>
          </p:nvPr>
        </p:nvPicPr>
        <p:blipFill>
          <a:blip r:embed="rId1"/>
          <a:stretch>
            <a:fillRect/>
          </a:stretch>
        </p:blipFill>
        <p:spPr>
          <a:xfrm>
            <a:off x="636359" y="1641383"/>
            <a:ext cx="3154873" cy="1564105"/>
          </a:xfrm>
          <a:prstGeom prst="rect">
            <a:avLst/>
          </a:prstGeom>
        </p:spPr>
      </p:pic>
      <p:pic>
        <p:nvPicPr>
          <p:cNvPr id="17" name="Picture Placeholder 16" descr="A diagram that shows a t-account (in account form) indicating the debit and credit effects on Retained Earnings. This image is displayed as a “T” with the left side labeled as, Debit for decrease and the right labeled as, Credit for increase. A red arrow pointing downward on the left of the t-account implies that debits reduce retained earnings. A green arrow pointing upward on the right indicates that credits increase retained earnings. The account balance is displayed in red as: normal balance, and appears on the credit (right) side."/>
          <p:cNvPicPr>
            <a:picLocks noGrp="1" noChangeAspect="1"/>
          </p:cNvPicPr>
          <p:nvPr>
            <p:ph type="pic" sz="quarter" idx="14"/>
          </p:nvPr>
        </p:nvPicPr>
        <p:blipFill>
          <a:blip r:embed="rId2"/>
          <a:stretch>
            <a:fillRect/>
          </a:stretch>
        </p:blipFill>
        <p:spPr>
          <a:xfrm>
            <a:off x="587176" y="3282252"/>
            <a:ext cx="3206999" cy="1442201"/>
          </a:xfrm>
          <a:prstGeom prst="rect">
            <a:avLst/>
          </a:prstGeom>
        </p:spPr>
      </p:pic>
      <p:pic>
        <p:nvPicPr>
          <p:cNvPr id="18" name="Picture Placeholder 17" descr="A diagram that displays a t-account (in account form) indicating the debit and credit effects on Dividends. This image is displayed as a “T” with the left side labeled as, Debit for increase and the right labeled as, Credit for decrease. A green arrow pointing upward on the left of the t-account implies that debits increase dividends. A red arrow pointing downward on the right indicates that credits reduce dividends. The account balance is displayed in red as: normal balance, and appears on the debit (left) side."/>
          <p:cNvPicPr>
            <a:picLocks noGrp="1" noChangeAspect="1"/>
          </p:cNvPicPr>
          <p:nvPr>
            <p:ph type="tbl" sz="quarter" idx="15"/>
          </p:nvPr>
        </p:nvPicPr>
        <p:blipFill>
          <a:blip r:embed="rId3"/>
          <a:stretch>
            <a:fillRect/>
          </a:stretch>
        </p:blipFill>
        <p:spPr>
          <a:xfrm>
            <a:off x="593448" y="4809231"/>
            <a:ext cx="3147765" cy="1466350"/>
          </a:xfrm>
          <a:prstGeom prst="rect">
            <a:avLst/>
          </a:prstGeom>
        </p:spPr>
      </p:pic>
      <p:sp>
        <p:nvSpPr>
          <p:cNvPr id="7" name="Content Placeholder 6"/>
          <p:cNvSpPr>
            <a:spLocks noGrp="1"/>
          </p:cNvSpPr>
          <p:nvPr>
            <p:ph sz="quarter" idx="10"/>
          </p:nvPr>
        </p:nvSpPr>
        <p:spPr>
          <a:xfrm>
            <a:off x="4572000" y="1752599"/>
            <a:ext cx="4267200" cy="4453647"/>
          </a:xfrm>
        </p:spPr>
        <p:txBody>
          <a:bodyPr/>
          <a:lstStyle/>
          <a:p>
            <a:pPr marL="291465" indent="-291465">
              <a:buClr>
                <a:srgbClr val="911B21"/>
              </a:buClr>
              <a:buSzPct val="100000"/>
            </a:pPr>
            <a:r>
              <a:rPr lang="en-US" altLang="en-US" sz="2600" b="1" dirty="0">
                <a:latin typeface="Calibri" panose="020F0502020204030204" pitchFamily="34" charset="0"/>
                <a:cs typeface="Times New Roman" panose="02020603050405020304" charset="0"/>
              </a:rPr>
              <a:t>Owner’s investments</a:t>
            </a:r>
            <a:r>
              <a:rPr lang="en-US" altLang="en-US" sz="2600" dirty="0">
                <a:solidFill>
                  <a:srgbClr val="000000"/>
                </a:solidFill>
                <a:latin typeface="Calibri" panose="020F0502020204030204" pitchFamily="34" charset="0"/>
                <a:cs typeface="Times New Roman" panose="02020603050405020304" charset="0"/>
              </a:rPr>
              <a:t> and </a:t>
            </a:r>
            <a:r>
              <a:rPr lang="en-US" altLang="en-US" sz="2600" b="1" dirty="0">
                <a:latin typeface="Calibri" panose="020F0502020204030204" pitchFamily="34" charset="0"/>
                <a:cs typeface="Times New Roman" panose="02020603050405020304" charset="0"/>
              </a:rPr>
              <a:t>revenues</a:t>
            </a:r>
            <a:r>
              <a:rPr lang="en-US" altLang="en-US" sz="2600" dirty="0">
                <a:solidFill>
                  <a:srgbClr val="000000"/>
                </a:solidFill>
                <a:latin typeface="Calibri" panose="020F0502020204030204" pitchFamily="34" charset="0"/>
                <a:cs typeface="Times New Roman" panose="02020603050405020304" charset="0"/>
              </a:rPr>
              <a:t> increase stockholders’ equity (credit).</a:t>
            </a:r>
            <a:endParaRPr lang="en-US" altLang="en-US" sz="2600" dirty="0">
              <a:solidFill>
                <a:srgbClr val="000000"/>
              </a:solidFill>
              <a:latin typeface="Calibri" panose="020F0502020204030204" pitchFamily="34" charset="0"/>
              <a:cs typeface="Times New Roman" panose="02020603050405020304" charset="0"/>
            </a:endParaRPr>
          </a:p>
          <a:p>
            <a:pPr marL="291465" indent="-291465">
              <a:buClr>
                <a:srgbClr val="911B21"/>
              </a:buClr>
              <a:buSzPct val="100000"/>
            </a:pPr>
            <a:r>
              <a:rPr lang="en-US" altLang="en-US" sz="2600" b="1" dirty="0">
                <a:latin typeface="Calibri" panose="020F0502020204030204" pitchFamily="34" charset="0"/>
                <a:cs typeface="Times New Roman" panose="02020603050405020304" charset="0"/>
              </a:rPr>
              <a:t>Dividends and expenses</a:t>
            </a:r>
            <a:r>
              <a:rPr lang="en-US" altLang="en-US" sz="2600" dirty="0">
                <a:solidFill>
                  <a:srgbClr val="000000"/>
                </a:solidFill>
                <a:latin typeface="Calibri" panose="020F0502020204030204" pitchFamily="34" charset="0"/>
                <a:cs typeface="Times New Roman" panose="02020603050405020304" charset="0"/>
              </a:rPr>
              <a:t> decrease stockholders’ equity (debit).</a:t>
            </a:r>
            <a:endParaRPr lang="en-IN" sz="2600" dirty="0">
              <a:latin typeface="Calibri" panose="020F0502020204030204" pitchFamily="34" charset="0"/>
              <a:cs typeface="Times New Roman" panose="02020603050405020304" charset="0"/>
            </a:endParaRPr>
          </a:p>
        </p:txBody>
      </p:sp>
      <p:sp>
        <p:nvSpPr>
          <p:cNvPr id="11" name="Content Placeholder 10"/>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505C720BE1AB45A4109FEA8A8BC1AA" ma:contentTypeVersion="9" ma:contentTypeDescription="Create a new document." ma:contentTypeScope="" ma:versionID="5c6c09053ea4d2b6a415eb42e46f6acd">
  <xsd:schema xmlns:xsd="http://www.w3.org/2001/XMLSchema" xmlns:xs="http://www.w3.org/2001/XMLSchema" xmlns:p="http://schemas.microsoft.com/office/2006/metadata/properties" xmlns:ns2="e3c7534b-ef15-4022-b368-d0194133b923" targetNamespace="http://schemas.microsoft.com/office/2006/metadata/properties" ma:root="true" ma:fieldsID="f577155642e8ddb11765a5d357487e40" ns2:_="">
    <xsd:import namespace="e3c7534b-ef15-4022-b368-d0194133b9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c7534b-ef15-4022-b368-d0194133b9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1C0144-7B49-4E64-B4B3-2C8D002E6E5C}">
  <ds:schemaRefs/>
</ds:datastoreItem>
</file>

<file path=customXml/itemProps2.xml><?xml version="1.0" encoding="utf-8"?>
<ds:datastoreItem xmlns:ds="http://schemas.openxmlformats.org/officeDocument/2006/customXml" ds:itemID="{2F863C4A-5EDD-4C2F-9D2A-80CF8DF69196}">
  <ds:schemaRefs/>
</ds:datastoreItem>
</file>

<file path=customXml/itemProps3.xml><?xml version="1.0" encoding="utf-8"?>
<ds:datastoreItem xmlns:ds="http://schemas.openxmlformats.org/officeDocument/2006/customXml" ds:itemID="{C90D7690-8DD2-45F0-A2E2-0E64B2417A96}">
  <ds:schemaRefs/>
</ds:datastoreItem>
</file>

<file path=docProps/app.xml><?xml version="1.0" encoding="utf-8"?>
<Properties xmlns="http://schemas.openxmlformats.org/officeDocument/2006/extended-properties" xmlns:vt="http://schemas.openxmlformats.org/officeDocument/2006/docPropsVTypes">
  <TotalTime>0</TotalTime>
  <Words>18052</Words>
  <Application>WPS Presentation</Application>
  <PresentationFormat>On-screen Show (4:3)</PresentationFormat>
  <Paragraphs>665</Paragraphs>
  <Slides>67</Slides>
  <Notes>21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67</vt:i4>
      </vt:variant>
    </vt:vector>
  </HeadingPairs>
  <TitlesOfParts>
    <vt:vector size="82" baseType="lpstr">
      <vt:lpstr>Arial</vt:lpstr>
      <vt:lpstr>SimSun</vt:lpstr>
      <vt:lpstr>Wingdings</vt:lpstr>
      <vt:lpstr>Source Sans Pro</vt:lpstr>
      <vt:lpstr>Arial</vt:lpstr>
      <vt:lpstr>Times New Roman</vt:lpstr>
      <vt:lpstr>STIX</vt:lpstr>
      <vt:lpstr>AMGDT</vt:lpstr>
      <vt:lpstr>Courier New</vt:lpstr>
      <vt:lpstr>Times</vt:lpstr>
      <vt:lpstr>Calibri</vt:lpstr>
      <vt:lpstr>Microsoft YaHei</vt:lpstr>
      <vt:lpstr>Arial Unicode MS</vt:lpstr>
      <vt:lpstr>Opener</vt:lpstr>
      <vt:lpstr>Chapter Outline</vt:lpstr>
      <vt:lpstr>Financial Accounting</vt:lpstr>
      <vt:lpstr>Financial Accounting </vt:lpstr>
      <vt:lpstr>The Recording Process</vt:lpstr>
      <vt:lpstr>LEARNING OBJECTIVE 1 Describe How Accounts, Debits, and Credits Are Used to Record Business Transactions</vt:lpstr>
      <vt:lpstr>Debits and Credits Double-Entry System</vt:lpstr>
      <vt:lpstr>Debits and Credits What Causes a Debit Balance?</vt:lpstr>
      <vt:lpstr>Debits and Credits What Causes a Credit Balance?</vt:lpstr>
      <vt:lpstr>Debits and Credits Asset and Liability Balances</vt:lpstr>
      <vt:lpstr>Debits and Credits Stockholders’ Equity Balances</vt:lpstr>
      <vt:lpstr>Debits and Credits Revenue and Expense Balances</vt:lpstr>
      <vt:lpstr>Summary of Debit/Credit Rules</vt:lpstr>
      <vt:lpstr>Summary of Debit/Credit Rules Question One</vt:lpstr>
      <vt:lpstr>Summary of Debit/Credit Rules Answer One</vt:lpstr>
      <vt:lpstr>Summary of Debit/Credit Rules Question Two</vt:lpstr>
      <vt:lpstr>Summary of Debit/Credit Rules Answer Two</vt:lpstr>
      <vt:lpstr>Investor Insight Chicago Cubs</vt:lpstr>
      <vt:lpstr>Investor Insight Chicago Cubs (Question and Answer)</vt:lpstr>
      <vt:lpstr>Stockholders’ Equity Relationships</vt:lpstr>
      <vt:lpstr>Debit/Credit Rules and the Accounting Equation</vt:lpstr>
      <vt:lpstr>DO IT! 1: Normal Account Balances</vt:lpstr>
      <vt:lpstr>LEARNING OBJECTIVE 2 Indicate How a Journal Is Used in the Recording Process</vt:lpstr>
      <vt:lpstr>The Recording Process The Journal</vt:lpstr>
      <vt:lpstr>The Recording Process Journal Entry Illustration</vt:lpstr>
      <vt:lpstr>The Recording Process Compound Entry</vt:lpstr>
      <vt:lpstr>DO IT! 2: Recording Business Activities Journal Entries</vt:lpstr>
      <vt:lpstr>DO IT! 2: Recording Business Activities Solution</vt:lpstr>
      <vt:lpstr>LEARNING OBJECTIVE 3 Explain How a Ledger and Posting Help in the Recording Process</vt:lpstr>
      <vt:lpstr>The Ledger</vt:lpstr>
      <vt:lpstr>Ethics Insight Credit Suisse Group</vt:lpstr>
      <vt:lpstr>Ethics Insight Credit Suisse Group (Question and Answer)</vt:lpstr>
      <vt:lpstr>Posting</vt:lpstr>
      <vt:lpstr>Posting Question</vt:lpstr>
      <vt:lpstr>Posting Answer</vt:lpstr>
      <vt:lpstr>Chart of Accounts</vt:lpstr>
      <vt:lpstr>The Recording Process Illustrated Investment of Cash by Stockholders</vt:lpstr>
      <vt:lpstr>The Recording Process Illustrated Purchase of Office Equipment</vt:lpstr>
      <vt:lpstr>The Recording Process Illustrated Receipt of Cash for Future Service</vt:lpstr>
      <vt:lpstr>The Recording Process Illustrated Payment of Monthly Rent</vt:lpstr>
      <vt:lpstr>The Recording Process Illustrated Payment of  Insurance </vt:lpstr>
      <vt:lpstr>The Recording Process Illustrated Purchase of Supplies on Credit</vt:lpstr>
      <vt:lpstr>The Recording Process Illustrated Hiring of Employees</vt:lpstr>
      <vt:lpstr>The Recording Process Illustrated Receipt of Cash for Services Performed </vt:lpstr>
      <vt:lpstr>The Recording Process Illustrated Payment of Salaries</vt:lpstr>
      <vt:lpstr>The Recording Process Illustrated Declaration and Payment of Dividend</vt:lpstr>
      <vt:lpstr>Summary Journalizing and Posting Oct. 1-3</vt:lpstr>
      <vt:lpstr>Summary Journalizing and Posting Oct. 4-31</vt:lpstr>
      <vt:lpstr>General Ledger Illustrated</vt:lpstr>
      <vt:lpstr>DO IT! 3: Posting</vt:lpstr>
      <vt:lpstr>L O 4: Prepare a Trial Balance</vt:lpstr>
      <vt:lpstr>Limitations of a Trial Balance</vt:lpstr>
      <vt:lpstr>Dollar Signs and Underlining</vt:lpstr>
      <vt:lpstr>Trial Balance Question</vt:lpstr>
      <vt:lpstr>Trial Balance Answer</vt:lpstr>
      <vt:lpstr>Investor Insight Fannie Mae</vt:lpstr>
      <vt:lpstr>Investor Insight Fannie Mae (Question and Answer)</vt:lpstr>
      <vt:lpstr>DO IT! 4: Trial Balance Information Needed</vt:lpstr>
      <vt:lpstr>DO IT! 4: Trial Balance Solution</vt:lpstr>
      <vt:lpstr>A Look at I F R S Similarities</vt:lpstr>
      <vt:lpstr>A Look at I F R S More Similarities</vt:lpstr>
      <vt:lpstr>A Look at I F R S Differences</vt:lpstr>
      <vt:lpstr>A Look at I F R S Which is Correct? Question</vt:lpstr>
      <vt:lpstr>A Look at I F R S  Which is Correct? Answer</vt:lpstr>
      <vt:lpstr>A Look at I F R S Trial Balance Question</vt:lpstr>
      <vt:lpstr>A Look at I F R S  Trial Balance Answer</vt:lpstr>
      <vt:lpstr>A Look at I F R S Difference Question</vt:lpstr>
      <vt:lpstr>A Look at I F R S  Difference Answer</vt:lpstr>
      <vt:lpstr>Copyright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The Recording Process</dc:title>
  <dc:creator>Weygandt</dc:creator>
  <cp:lastModifiedBy>Shaid Ibna Sobhan</cp:lastModifiedBy>
  <cp:revision>645</cp:revision>
  <dcterms:created xsi:type="dcterms:W3CDTF">2018-08-23T13:01:00Z</dcterms:created>
  <dcterms:modified xsi:type="dcterms:W3CDTF">2024-09-13T23:20:10Z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0x010100B6505C720BE1AB45A4109FEA8A8BC1AA</vt:lpwstr>
  </property>
  <property fmtid="{D5CDD505-2E9C-101B-9397-08002B2CF9AE}" pid="3" name="ICV">
    <vt:lpwstr>805F52EF16254061BCA99773076FBA7C_13</vt:lpwstr>
  </property>
  <property fmtid="{D5CDD505-2E9C-101B-9397-08002B2CF9AE}" pid="4" name="KSOProductBuildVer">
    <vt:lpwstr>1033-12.2.0.18165</vt:lpwstr>
  </property>
</Properties>
</file>